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453" r:id="rId3"/>
    <p:sldId id="477" r:id="rId4"/>
    <p:sldId id="475" r:id="rId5"/>
    <p:sldId id="476" r:id="rId6"/>
    <p:sldId id="456" r:id="rId7"/>
    <p:sldId id="457" r:id="rId8"/>
    <p:sldId id="455" r:id="rId9"/>
    <p:sldId id="461" r:id="rId10"/>
    <p:sldId id="393" r:id="rId11"/>
    <p:sldId id="400" r:id="rId12"/>
    <p:sldId id="467" r:id="rId13"/>
    <p:sldId id="468" r:id="rId14"/>
    <p:sldId id="469" r:id="rId15"/>
    <p:sldId id="404" r:id="rId16"/>
    <p:sldId id="432" r:id="rId17"/>
    <p:sldId id="449" r:id="rId18"/>
    <p:sldId id="450" r:id="rId19"/>
    <p:sldId id="481" r:id="rId20"/>
    <p:sldId id="482" r:id="rId21"/>
    <p:sldId id="443" r:id="rId22"/>
    <p:sldId id="444" r:id="rId23"/>
    <p:sldId id="445" r:id="rId24"/>
    <p:sldId id="446" r:id="rId25"/>
    <p:sldId id="259" r:id="rId26"/>
    <p:sldId id="452" r:id="rId27"/>
    <p:sldId id="434" r:id="rId28"/>
    <p:sldId id="438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08519"/>
    <a:srgbClr val="2B579A"/>
    <a:srgbClr val="6B89B6"/>
    <a:srgbClr val="F0F0F0"/>
    <a:srgbClr val="FA6B00"/>
    <a:srgbClr val="BB2B2A"/>
    <a:srgbClr val="FA6B04"/>
    <a:srgbClr val="FC8604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5256" autoAdjust="0"/>
  </p:normalViewPr>
  <p:slideViewPr>
    <p:cSldViewPr snapToGrid="0">
      <p:cViewPr varScale="1">
        <p:scale>
          <a:sx n="85" d="100"/>
          <a:sy n="85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70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39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79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4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2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847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36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15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08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9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69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2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80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43271-DEFB-4423-B021-6833F62C17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4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09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712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735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8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8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5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8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3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9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2023/12/27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image" Target="../media/image47.png"/><Relationship Id="rId21" Type="http://schemas.openxmlformats.org/officeDocument/2006/relationships/image" Target="../media/image42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76.png"/><Relationship Id="rId25" Type="http://schemas.openxmlformats.org/officeDocument/2006/relationships/image" Target="../media/image4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sv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4.svg"/><Relationship Id="rId10" Type="http://schemas.openxmlformats.org/officeDocument/2006/relationships/image" Target="../media/image32.svg"/><Relationship Id="rId19" Type="http://schemas.openxmlformats.org/officeDocument/2006/relationships/image" Target="../media/image40.svg"/><Relationship Id="rId4" Type="http://schemas.openxmlformats.org/officeDocument/2006/relationships/image" Target="../media/image48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image" Target="../media/image69.gif"/><Relationship Id="rId7" Type="http://schemas.openxmlformats.org/officeDocument/2006/relationships/image" Target="../media/image72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gif"/><Relationship Id="rId5" Type="http://schemas.openxmlformats.org/officeDocument/2006/relationships/image" Target="../media/image71.gif"/><Relationship Id="rId4" Type="http://schemas.openxmlformats.org/officeDocument/2006/relationships/image" Target="../media/image70.gif"/><Relationship Id="rId9" Type="http://schemas.openxmlformats.org/officeDocument/2006/relationships/image" Target="../media/image7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svg"/><Relationship Id="rId3" Type="http://schemas.openxmlformats.org/officeDocument/2006/relationships/image" Target="../media/image76.svg"/><Relationship Id="rId21" Type="http://schemas.openxmlformats.org/officeDocument/2006/relationships/image" Target="../media/image95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75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24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89.sv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7.png"/><Relationship Id="rId7" Type="http://schemas.openxmlformats.org/officeDocument/2006/relationships/image" Target="../media/image93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3.svg"/><Relationship Id="rId5" Type="http://schemas.openxmlformats.org/officeDocument/2006/relationships/image" Target="../media/image19.svg"/><Relationship Id="rId10" Type="http://schemas.openxmlformats.org/officeDocument/2006/relationships/image" Target="../media/image82.png"/><Relationship Id="rId4" Type="http://schemas.openxmlformats.org/officeDocument/2006/relationships/image" Target="../media/image18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7.png"/><Relationship Id="rId7" Type="http://schemas.openxmlformats.org/officeDocument/2006/relationships/image" Target="../media/image93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3.svg"/><Relationship Id="rId5" Type="http://schemas.openxmlformats.org/officeDocument/2006/relationships/image" Target="../media/image19.svg"/><Relationship Id="rId10" Type="http://schemas.openxmlformats.org/officeDocument/2006/relationships/image" Target="../media/image82.png"/><Relationship Id="rId4" Type="http://schemas.openxmlformats.org/officeDocument/2006/relationships/image" Target="../media/image18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67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7" Type="http://schemas.openxmlformats.org/officeDocument/2006/relationships/image" Target="../media/image10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7" Type="http://schemas.openxmlformats.org/officeDocument/2006/relationships/image" Target="../media/image10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gif"/><Relationship Id="rId3" Type="http://schemas.openxmlformats.org/officeDocument/2006/relationships/image" Target="../media/image104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10" Type="http://schemas.openxmlformats.org/officeDocument/2006/relationships/image" Target="../media/image810.png"/><Relationship Id="rId4" Type="http://schemas.openxmlformats.org/officeDocument/2006/relationships/image" Target="../media/image105.svg"/><Relationship Id="rId9" Type="http://schemas.openxmlformats.org/officeDocument/2006/relationships/image" Target="../media/image6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4.svg"/><Relationship Id="rId3" Type="http://schemas.openxmlformats.org/officeDocument/2006/relationships/image" Target="../media/image108.png"/><Relationship Id="rId7" Type="http://schemas.openxmlformats.org/officeDocument/2006/relationships/image" Target="../media/image105.sv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11.pn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850.png"/><Relationship Id="rId4" Type="http://schemas.openxmlformats.org/officeDocument/2006/relationships/image" Target="../media/image109.svg"/><Relationship Id="rId9" Type="http://schemas.openxmlformats.org/officeDocument/2006/relationships/image" Target="../media/image107.svg"/><Relationship Id="rId14" Type="http://schemas.openxmlformats.org/officeDocument/2006/relationships/image" Target="../media/image8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18" Type="http://schemas.openxmlformats.org/officeDocument/2006/relationships/image" Target="../media/image13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Relationship Id="rId14" Type="http://schemas.openxmlformats.org/officeDocument/2006/relationships/image" Target="../media/image1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gif"/><Relationship Id="rId7" Type="http://schemas.openxmlformats.org/officeDocument/2006/relationships/image" Target="../media/image2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26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190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41.png"/><Relationship Id="rId32" Type="http://schemas.openxmlformats.org/officeDocument/2006/relationships/image" Target="../media/image48.svg"/><Relationship Id="rId5" Type="http://schemas.openxmlformats.org/officeDocument/2006/relationships/image" Target="../media/image29.pn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10" Type="http://schemas.openxmlformats.org/officeDocument/2006/relationships/image" Target="../media/image34.svg"/><Relationship Id="rId31" Type="http://schemas.openxmlformats.org/officeDocument/2006/relationships/image" Target="../media/image47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4CDB-79FD-91BE-1E13-B6A44B565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3831709" y="5750177"/>
            <a:ext cx="6189664" cy="10066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CF6C33-32F2-4BCF-991A-9DC05E6DCA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32" y="5750177"/>
            <a:ext cx="1006603" cy="1006603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522879" y="2492996"/>
            <a:ext cx="11065308" cy="847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Neuromorphic computing</a:t>
            </a:r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802798" y="4574739"/>
            <a:ext cx="680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Yuanhang Zhang</a:t>
            </a:r>
          </a:p>
          <a:p>
            <a:pPr algn="ctr"/>
            <a:r>
              <a:rPr lang="en-US" altLang="zh-CN" sz="2400" dirty="0"/>
              <a:t>12/23/2023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D3B31-C13B-2BEC-1F80-DA5F9A037E97}"/>
              </a:ext>
            </a:extLst>
          </p:cNvPr>
          <p:cNvSpPr txBox="1"/>
          <p:nvPr/>
        </p:nvSpPr>
        <p:spPr>
          <a:xfrm>
            <a:off x="3308066" y="3311806"/>
            <a:ext cx="88839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 thermal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1077-9331-5FC6-841A-B4CF9185B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96" y="121417"/>
            <a:ext cx="1956023" cy="1355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90373-258A-AC9C-65B8-E4B5C844F2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" y="2339"/>
            <a:ext cx="1594037" cy="1594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Thermal interactions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BDA123-67DF-ADEE-AA78-41B08BA581F2}"/>
              </a:ext>
            </a:extLst>
          </p:cNvPr>
          <p:cNvSpPr txBox="1"/>
          <p:nvPr/>
        </p:nvSpPr>
        <p:spPr>
          <a:xfrm>
            <a:off x="4471123" y="6430314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Torres, F., Navarro, H., Dynes, R. C., &amp; Schuller, I. K. (2023). Stochastic transition in synchronized spiking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nanooscillators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(38), e2303765120.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C9D39-36C6-318D-FFA5-8BD6DB857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93" b="54411"/>
          <a:stretch/>
        </p:blipFill>
        <p:spPr>
          <a:xfrm>
            <a:off x="670654" y="3089171"/>
            <a:ext cx="5325068" cy="29966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DD6E27A-3A32-5100-7070-09DA0F155AFC}"/>
              </a:ext>
            </a:extLst>
          </p:cNvPr>
          <p:cNvGrpSpPr/>
          <p:nvPr/>
        </p:nvGrpSpPr>
        <p:grpSpPr>
          <a:xfrm>
            <a:off x="6649696" y="3089171"/>
            <a:ext cx="5384314" cy="3316155"/>
            <a:chOff x="6072951" y="1668026"/>
            <a:chExt cx="4467018" cy="27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B15DC5-463C-5D11-8BC0-5A55C1883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4504"/>
            <a:stretch/>
          </p:blipFill>
          <p:spPr>
            <a:xfrm>
              <a:off x="6072951" y="1668026"/>
              <a:ext cx="4467018" cy="2751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08028E-DC96-DDFF-BE9E-C0498A6A0B54}"/>
                </a:ext>
              </a:extLst>
            </p:cNvPr>
            <p:cNvSpPr/>
            <p:nvPr/>
          </p:nvSpPr>
          <p:spPr>
            <a:xfrm>
              <a:off x="6096000" y="1668026"/>
              <a:ext cx="215153" cy="309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08938-25ED-2A6D-F872-F20E0296E928}"/>
              </a:ext>
            </a:extLst>
          </p:cNvPr>
          <p:cNvGrpSpPr/>
          <p:nvPr/>
        </p:nvGrpSpPr>
        <p:grpSpPr>
          <a:xfrm>
            <a:off x="8763878" y="-502518"/>
            <a:ext cx="5575209" cy="3843266"/>
            <a:chOff x="12327555" y="-954707"/>
            <a:chExt cx="10083946" cy="695136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CC5AB26-3D74-C1D1-BDEE-E30D512C5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69612" y="997458"/>
              <a:ext cx="5372669" cy="4502808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3F30A30-EAF5-F702-8FC1-7E11F9C0E790}"/>
                </a:ext>
              </a:extLst>
            </p:cNvPr>
            <p:cNvSpPr/>
            <p:nvPr/>
          </p:nvSpPr>
          <p:spPr>
            <a:xfrm>
              <a:off x="12327555" y="1020362"/>
              <a:ext cx="4277531" cy="4277531"/>
            </a:xfrm>
            <a:prstGeom prst="arc">
              <a:avLst>
                <a:gd name="adj1" fmla="val 18378379"/>
                <a:gd name="adj2" fmla="val 2092695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0328E01-61E2-5C21-C525-3683BF081529}"/>
                </a:ext>
              </a:extLst>
            </p:cNvPr>
            <p:cNvSpPr/>
            <p:nvPr/>
          </p:nvSpPr>
          <p:spPr>
            <a:xfrm rot="10800000">
              <a:off x="15460141" y="-954707"/>
              <a:ext cx="6951360" cy="6951360"/>
            </a:xfrm>
            <a:prstGeom prst="arc">
              <a:avLst>
                <a:gd name="adj1" fmla="val 19559216"/>
                <a:gd name="adj2" fmla="val 20909051"/>
              </a:avLst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98449-0551-9315-4FC4-7EBCB5D17982}"/>
                </a:ext>
              </a:extLst>
            </p:cNvPr>
            <p:cNvSpPr txBox="1"/>
            <p:nvPr/>
          </p:nvSpPr>
          <p:spPr>
            <a:xfrm rot="3246714">
              <a:off x="15640486" y="1534945"/>
              <a:ext cx="1811378" cy="61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Heating</a:t>
              </a:r>
              <a:endPara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A0CBD0-639D-DE25-E5A8-7EAFBC09A9CD}"/>
                </a:ext>
              </a:extLst>
            </p:cNvPr>
            <p:cNvSpPr txBox="1"/>
            <p:nvPr/>
          </p:nvSpPr>
          <p:spPr>
            <a:xfrm rot="3975860">
              <a:off x="14525098" y="3626318"/>
              <a:ext cx="1837653" cy="61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Cooling</a:t>
              </a:r>
              <a:endPara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CB8635F-7654-7727-A32A-4ECE8118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147"/>
            <a:ext cx="10515600" cy="1406270"/>
          </a:xfrm>
        </p:spPr>
        <p:txBody>
          <a:bodyPr>
            <a:normAutofit/>
          </a:bodyPr>
          <a:lstStyle/>
          <a:p>
            <a:r>
              <a:rPr lang="en-US" sz="3200" dirty="0"/>
              <a:t>Electrically isolated</a:t>
            </a:r>
          </a:p>
          <a:p>
            <a:r>
              <a:rPr lang="en-US" sz="3200" dirty="0"/>
              <a:t>Heat propagation through Al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  <a:r>
              <a:rPr lang="en-US" sz="3200" baseline="-25000" dirty="0"/>
              <a:t>3</a:t>
            </a:r>
            <a:r>
              <a:rPr lang="en-US" sz="3200" dirty="0"/>
              <a:t> substrate</a:t>
            </a:r>
          </a:p>
        </p:txBody>
      </p:sp>
    </p:spTree>
    <p:extLst>
      <p:ext uri="{BB962C8B-B14F-4D97-AF65-F5344CB8AC3E}">
        <p14:creationId xmlns:p14="http://schemas.microsoft.com/office/powerpoint/2010/main" val="9217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58CCD0D-68B7-F730-0C1E-E862421F3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9316" y="3614519"/>
            <a:ext cx="4099887" cy="28539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31F8720-6BBF-2240-EA22-49ECC6F0D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4325" y="3551048"/>
            <a:ext cx="4541748" cy="292642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Thermal interactions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98428-4F4C-91C1-B6F4-C9460FFAB4BB}"/>
              </a:ext>
            </a:extLst>
          </p:cNvPr>
          <p:cNvGrpSpPr/>
          <p:nvPr/>
        </p:nvGrpSpPr>
        <p:grpSpPr>
          <a:xfrm>
            <a:off x="4359227" y="1266788"/>
            <a:ext cx="2868901" cy="2561921"/>
            <a:chOff x="3079414" y="1895832"/>
            <a:chExt cx="2868901" cy="256192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59412F1-AB8A-3401-1D6D-3F04AA9D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9414" y="2351348"/>
              <a:ext cx="2868901" cy="18972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3197C-3A5D-F62E-B16C-1C68FCCFFCF9}"/>
                </a:ext>
              </a:extLst>
            </p:cNvPr>
            <p:cNvSpPr txBox="1"/>
            <p:nvPr/>
          </p:nvSpPr>
          <p:spPr>
            <a:xfrm rot="1148965">
              <a:off x="3323683" y="2869434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1FAC5A-265C-30F6-00D3-1FAEDFDFD9A8}"/>
                </a:ext>
              </a:extLst>
            </p:cNvPr>
            <p:cNvSpPr txBox="1"/>
            <p:nvPr/>
          </p:nvSpPr>
          <p:spPr>
            <a:xfrm rot="1148965">
              <a:off x="4513938" y="3050213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28319-6A66-5733-DF53-8CD813C5AD61}"/>
                </a:ext>
              </a:extLst>
            </p:cNvPr>
            <p:cNvSpPr txBox="1"/>
            <p:nvPr/>
          </p:nvSpPr>
          <p:spPr>
            <a:xfrm rot="18660835">
              <a:off x="3662714" y="2917287"/>
              <a:ext cx="1358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Electrically Isolated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1E0E8A8-F9E3-4920-6783-96D9A97B379D}"/>
                </a:ext>
              </a:extLst>
            </p:cNvPr>
            <p:cNvSpPr/>
            <p:nvPr/>
          </p:nvSpPr>
          <p:spPr>
            <a:xfrm rot="19364436">
              <a:off x="3714032" y="2596880"/>
              <a:ext cx="1860873" cy="1860873"/>
            </a:xfrm>
            <a:prstGeom prst="arc">
              <a:avLst/>
            </a:prstGeom>
            <a:ln w="57150"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669A5-6B9D-978F-E95D-E896B2100B32}"/>
                </a:ext>
              </a:extLst>
            </p:cNvPr>
            <p:cNvSpPr txBox="1"/>
            <p:nvPr/>
          </p:nvSpPr>
          <p:spPr>
            <a:xfrm>
              <a:off x="4179177" y="1895832"/>
              <a:ext cx="1552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Helvetica" pitchFamily="2" charset="0"/>
                  <a:cs typeface="Times New Roman" panose="02020603050405020304" pitchFamily="18" charset="0"/>
                </a:rPr>
                <a:t>Thermally coupled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F82ACD-6BDC-8478-12C8-0F63FF07FA68}"/>
              </a:ext>
            </a:extLst>
          </p:cNvPr>
          <p:cNvSpPr txBox="1"/>
          <p:nvPr/>
        </p:nvSpPr>
        <p:spPr>
          <a:xfrm>
            <a:off x="6834875" y="2535318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2.7V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274AF-7360-CAB9-76DB-0209D05F3EFD}"/>
              </a:ext>
            </a:extLst>
          </p:cNvPr>
          <p:cNvSpPr txBox="1"/>
          <p:nvPr/>
        </p:nvSpPr>
        <p:spPr>
          <a:xfrm>
            <a:off x="3737424" y="2024896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3.3V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53B32-E4E3-8930-9D28-6591007F84EA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85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Excitatory and inhibitory interactions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53B32-E4E3-8930-9D28-6591007F84EA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E65120-C3C1-3229-B974-C0D46559A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7341" y="2143468"/>
            <a:ext cx="6058714" cy="41568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068969-D0FD-110E-085F-6C4E9CD1DED4}"/>
              </a:ext>
            </a:extLst>
          </p:cNvPr>
          <p:cNvGrpSpPr/>
          <p:nvPr/>
        </p:nvGrpSpPr>
        <p:grpSpPr>
          <a:xfrm>
            <a:off x="35114" y="1939993"/>
            <a:ext cx="5985146" cy="3887272"/>
            <a:chOff x="5555206" y="7220048"/>
            <a:chExt cx="8409564" cy="54618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1208872-4B51-E7D7-4A9B-B9FC83DE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8195"/>
            <a:stretch/>
          </p:blipFill>
          <p:spPr>
            <a:xfrm>
              <a:off x="6102711" y="11004256"/>
              <a:ext cx="3228975" cy="868608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F6BD397-5DB1-E95B-E691-0DEBB459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05315" y="7743269"/>
              <a:ext cx="3019425" cy="88582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3DF0E5-D828-2EC7-B4A4-D0D3CDBE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05315" y="8577048"/>
              <a:ext cx="3019425" cy="8858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235CB05-5845-0AFD-1368-7A8FAE345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05315" y="9377303"/>
              <a:ext cx="3019425" cy="88582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F17C4CC-1FC7-6C87-5A1D-8230788B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05315" y="10204001"/>
              <a:ext cx="3019425" cy="88582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E2C57A-28AD-624A-8A60-517EEF39E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28374"/>
            <a:stretch/>
          </p:blipFill>
          <p:spPr>
            <a:xfrm>
              <a:off x="10432052" y="11006420"/>
              <a:ext cx="3228975" cy="866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E74854-D292-3159-BA29-4921DEE0F18B}"/>
                    </a:ext>
                  </a:extLst>
                </p:cNvPr>
                <p:cNvSpPr txBox="1"/>
                <p:nvPr/>
              </p:nvSpPr>
              <p:spPr>
                <a:xfrm>
                  <a:off x="10266475" y="12110153"/>
                  <a:ext cx="3560129" cy="571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(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E74854-D292-3159-BA29-4921DEE0F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475" y="12110153"/>
                  <a:ext cx="3560129" cy="571794"/>
                </a:xfrm>
                <a:prstGeom prst="rect">
                  <a:avLst/>
                </a:prstGeom>
                <a:blipFill>
                  <a:blip r:embed="rId17"/>
                  <a:stretch>
                    <a:fillRect t="-10448" b="-47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CBEDC0-B192-41BB-382F-544885EF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163944" y="9377303"/>
              <a:ext cx="3019425" cy="8858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D844DD8-C399-E712-6B3E-824851877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63944" y="10204000"/>
              <a:ext cx="3019425" cy="885825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4FA564E-0586-E653-3E98-6C68E7F8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63944" y="7743268"/>
              <a:ext cx="3019425" cy="885825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7B06112-A410-191A-6912-D324DDE1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63944" y="8577047"/>
              <a:ext cx="3019425" cy="8858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072128-4487-DAFA-A032-97BBF274996C}"/>
                    </a:ext>
                  </a:extLst>
                </p:cNvPr>
                <p:cNvSpPr txBox="1"/>
                <p:nvPr/>
              </p:nvSpPr>
              <p:spPr>
                <a:xfrm>
                  <a:off x="5893591" y="12110153"/>
                  <a:ext cx="3560129" cy="571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(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072128-4487-DAFA-A032-97BBF2749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91" y="12110153"/>
                  <a:ext cx="3560129" cy="571794"/>
                </a:xfrm>
                <a:prstGeom prst="rect">
                  <a:avLst/>
                </a:prstGeom>
                <a:blipFill>
                  <a:blip r:embed="rId26"/>
                  <a:stretch>
                    <a:fillRect t="-10448" b="-47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7400BC-B390-686A-1D9B-2E24B7EB633B}"/>
                </a:ext>
              </a:extLst>
            </p:cNvPr>
            <p:cNvSpPr txBox="1"/>
            <p:nvPr/>
          </p:nvSpPr>
          <p:spPr>
            <a:xfrm rot="16200000">
              <a:off x="4061038" y="9534028"/>
              <a:ext cx="3560130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Current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D6FB78-604D-B032-94E0-15EF539F70C8}"/>
                </a:ext>
              </a:extLst>
            </p:cNvPr>
            <p:cNvSpPr txBox="1"/>
            <p:nvPr/>
          </p:nvSpPr>
          <p:spPr>
            <a:xfrm>
              <a:off x="5893591" y="7220048"/>
              <a:ext cx="3560129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EA355B-6B4E-C0FE-E1CB-FB60E6E0ACA7}"/>
                </a:ext>
              </a:extLst>
            </p:cNvPr>
            <p:cNvSpPr txBox="1"/>
            <p:nvPr/>
          </p:nvSpPr>
          <p:spPr>
            <a:xfrm>
              <a:off x="10234962" y="7220048"/>
              <a:ext cx="3560129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Simulation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BF8CCF-F4B4-78CB-C0AE-D1E196E065BD}"/>
                </a:ext>
              </a:extLst>
            </p:cNvPr>
            <p:cNvSpPr txBox="1"/>
            <p:nvPr/>
          </p:nvSpPr>
          <p:spPr>
            <a:xfrm>
              <a:off x="9012381" y="7941332"/>
              <a:ext cx="1556303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=9V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C9F291-0A6B-45AD-1B52-FB7721125923}"/>
                </a:ext>
              </a:extLst>
            </p:cNvPr>
            <p:cNvSpPr txBox="1"/>
            <p:nvPr/>
          </p:nvSpPr>
          <p:spPr>
            <a:xfrm>
              <a:off x="9012381" y="8777128"/>
              <a:ext cx="1556303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11V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93F390-CD88-82A6-5619-BEB1BB8947C8}"/>
                </a:ext>
              </a:extLst>
            </p:cNvPr>
            <p:cNvSpPr txBox="1"/>
            <p:nvPr/>
          </p:nvSpPr>
          <p:spPr>
            <a:xfrm>
              <a:off x="9012381" y="9575367"/>
              <a:ext cx="1556303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13V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3EF50-799A-809A-9DD5-B8C93A43091E}"/>
                </a:ext>
              </a:extLst>
            </p:cNvPr>
            <p:cNvSpPr txBox="1"/>
            <p:nvPr/>
          </p:nvSpPr>
          <p:spPr>
            <a:xfrm>
              <a:off x="9012381" y="10404082"/>
              <a:ext cx="1556303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15V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152541-9064-A313-6767-A8B662C08198}"/>
                </a:ext>
              </a:extLst>
            </p:cNvPr>
            <p:cNvSpPr txBox="1"/>
            <p:nvPr/>
          </p:nvSpPr>
          <p:spPr>
            <a:xfrm>
              <a:off x="9012381" y="11202320"/>
              <a:ext cx="1556303" cy="57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17V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CA2AB9-EC17-17F4-A39F-27866A95D4A3}"/>
                </a:ext>
              </a:extLst>
            </p:cNvPr>
            <p:cNvSpPr txBox="1"/>
            <p:nvPr/>
          </p:nvSpPr>
          <p:spPr>
            <a:xfrm>
              <a:off x="574094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C8C308-51B0-AAF8-DD1B-B0EED9B95E2C}"/>
                </a:ext>
              </a:extLst>
            </p:cNvPr>
            <p:cNvSpPr txBox="1"/>
            <p:nvPr/>
          </p:nvSpPr>
          <p:spPr>
            <a:xfrm>
              <a:off x="6680135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DC86F-7B10-6E62-C49A-F70A5F128AB6}"/>
                </a:ext>
              </a:extLst>
            </p:cNvPr>
            <p:cNvSpPr txBox="1"/>
            <p:nvPr/>
          </p:nvSpPr>
          <p:spPr>
            <a:xfrm>
              <a:off x="7624673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27C294-CB6F-38F7-7F33-41A383671B27}"/>
                </a:ext>
              </a:extLst>
            </p:cNvPr>
            <p:cNvSpPr txBox="1"/>
            <p:nvPr/>
          </p:nvSpPr>
          <p:spPr>
            <a:xfrm>
              <a:off x="857397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E41990-777E-948A-D4B4-CF21FD3C17EC}"/>
                </a:ext>
              </a:extLst>
            </p:cNvPr>
            <p:cNvSpPr txBox="1"/>
            <p:nvPr/>
          </p:nvSpPr>
          <p:spPr>
            <a:xfrm>
              <a:off x="10074258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38EC36-A33C-2097-74F8-E6EDE09FF77A}"/>
                </a:ext>
              </a:extLst>
            </p:cNvPr>
            <p:cNvSpPr txBox="1"/>
            <p:nvPr/>
          </p:nvSpPr>
          <p:spPr>
            <a:xfrm>
              <a:off x="1101345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FBD50B-2A07-EB84-48D3-F3E23C6EB7DD}"/>
                </a:ext>
              </a:extLst>
            </p:cNvPr>
            <p:cNvSpPr txBox="1"/>
            <p:nvPr/>
          </p:nvSpPr>
          <p:spPr>
            <a:xfrm>
              <a:off x="11957989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D97FA8-2413-9BDB-97C6-60A17EE2E9BF}"/>
                </a:ext>
              </a:extLst>
            </p:cNvPr>
            <p:cNvSpPr txBox="1"/>
            <p:nvPr/>
          </p:nvSpPr>
          <p:spPr>
            <a:xfrm>
              <a:off x="12907288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5234FE49-87B3-08BD-2618-2E5867F054BE}"/>
              </a:ext>
            </a:extLst>
          </p:cNvPr>
          <p:cNvSpPr/>
          <p:nvPr/>
        </p:nvSpPr>
        <p:spPr>
          <a:xfrm>
            <a:off x="9085516" y="4977679"/>
            <a:ext cx="203475" cy="203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21E4C9-5475-C61B-C085-D47813F2C81A}"/>
              </a:ext>
            </a:extLst>
          </p:cNvPr>
          <p:cNvSpPr/>
          <p:nvPr/>
        </p:nvSpPr>
        <p:spPr>
          <a:xfrm>
            <a:off x="9390313" y="3818374"/>
            <a:ext cx="203475" cy="203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D51CCA0-C32E-289C-C442-9DFE9391FC44}"/>
              </a:ext>
            </a:extLst>
          </p:cNvPr>
          <p:cNvSpPr/>
          <p:nvPr/>
        </p:nvSpPr>
        <p:spPr>
          <a:xfrm rot="13409862">
            <a:off x="9125020" y="3504907"/>
            <a:ext cx="2927971" cy="2644428"/>
          </a:xfrm>
          <a:prstGeom prst="arc">
            <a:avLst>
              <a:gd name="adj1" fmla="val 18900861"/>
              <a:gd name="adj2" fmla="val 20926952"/>
            </a:avLst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AC5D3-1EDD-2FF7-CDCC-A15CB575EA55}"/>
              </a:ext>
            </a:extLst>
          </p:cNvPr>
          <p:cNvSpPr txBox="1"/>
          <p:nvPr/>
        </p:nvSpPr>
        <p:spPr>
          <a:xfrm rot="16880268">
            <a:off x="8192976" y="4084298"/>
            <a:ext cx="152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Excitatory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DD478E-8C39-F0E8-8C88-0A8B1BE0C155}"/>
              </a:ext>
            </a:extLst>
          </p:cNvPr>
          <p:cNvSpPr/>
          <p:nvPr/>
        </p:nvSpPr>
        <p:spPr>
          <a:xfrm>
            <a:off x="10385530" y="2555110"/>
            <a:ext cx="203475" cy="2034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020673-BAE3-2B84-AB09-1B03F20E9117}"/>
              </a:ext>
            </a:extLst>
          </p:cNvPr>
          <p:cNvSpPr/>
          <p:nvPr/>
        </p:nvSpPr>
        <p:spPr>
          <a:xfrm>
            <a:off x="10678354" y="4955491"/>
            <a:ext cx="203475" cy="2034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6768EB2-3BDB-A784-4F33-5DFA50177783}"/>
              </a:ext>
            </a:extLst>
          </p:cNvPr>
          <p:cNvSpPr/>
          <p:nvPr/>
        </p:nvSpPr>
        <p:spPr>
          <a:xfrm>
            <a:off x="10033311" y="2535196"/>
            <a:ext cx="752570" cy="4732957"/>
          </a:xfrm>
          <a:prstGeom prst="arc">
            <a:avLst>
              <a:gd name="adj1" fmla="val 16509333"/>
              <a:gd name="adj2" fmla="val 0"/>
            </a:avLst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203698-0B18-7798-BE20-40BCC6CD933C}"/>
              </a:ext>
            </a:extLst>
          </p:cNvPr>
          <p:cNvSpPr txBox="1"/>
          <p:nvPr/>
        </p:nvSpPr>
        <p:spPr>
          <a:xfrm rot="5100582">
            <a:off x="10239498" y="3597312"/>
            <a:ext cx="152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Inhibitory</a:t>
            </a:r>
          </a:p>
        </p:txBody>
      </p:sp>
    </p:spTree>
    <p:extLst>
      <p:ext uri="{BB962C8B-B14F-4D97-AF65-F5344CB8AC3E}">
        <p14:creationId xmlns:p14="http://schemas.microsoft.com/office/powerpoint/2010/main" val="29087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Excitatory interaction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53B32-E4E3-8930-9D28-6591007F84EA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1CD91-932C-73C0-EA3C-071FD8E3629C}"/>
              </a:ext>
            </a:extLst>
          </p:cNvPr>
          <p:cNvGrpSpPr/>
          <p:nvPr/>
        </p:nvGrpSpPr>
        <p:grpSpPr>
          <a:xfrm>
            <a:off x="499131" y="2291159"/>
            <a:ext cx="3018726" cy="2695714"/>
            <a:chOff x="3079414" y="1895832"/>
            <a:chExt cx="2868901" cy="256192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D5C572-1ABA-DA58-CBB1-B3D7DBFBF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9414" y="2351348"/>
              <a:ext cx="2868901" cy="18972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5BAEC-3B79-80E9-7049-C08A21A95100}"/>
                </a:ext>
              </a:extLst>
            </p:cNvPr>
            <p:cNvSpPr txBox="1"/>
            <p:nvPr/>
          </p:nvSpPr>
          <p:spPr>
            <a:xfrm rot="1148965">
              <a:off x="3323683" y="2869434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9EB3C-BC7B-DF50-4B8F-33E97AD54691}"/>
                </a:ext>
              </a:extLst>
            </p:cNvPr>
            <p:cNvSpPr txBox="1"/>
            <p:nvPr/>
          </p:nvSpPr>
          <p:spPr>
            <a:xfrm rot="1148965">
              <a:off x="4513938" y="3050213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D3BEF-97E3-343B-F6A7-713B54423193}"/>
                </a:ext>
              </a:extLst>
            </p:cNvPr>
            <p:cNvSpPr txBox="1"/>
            <p:nvPr/>
          </p:nvSpPr>
          <p:spPr>
            <a:xfrm rot="18660835">
              <a:off x="3662714" y="2917287"/>
              <a:ext cx="1358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Electrically Isolated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017C5DE-CAC1-8784-BC1D-6A546E676F1E}"/>
                </a:ext>
              </a:extLst>
            </p:cNvPr>
            <p:cNvSpPr/>
            <p:nvPr/>
          </p:nvSpPr>
          <p:spPr>
            <a:xfrm rot="19364436">
              <a:off x="3714032" y="2596880"/>
              <a:ext cx="1860873" cy="1860873"/>
            </a:xfrm>
            <a:prstGeom prst="arc">
              <a:avLst/>
            </a:prstGeom>
            <a:ln w="57150"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EA6C1-F017-17B5-A0C9-DF0286F0C562}"/>
                </a:ext>
              </a:extLst>
            </p:cNvPr>
            <p:cNvSpPr txBox="1"/>
            <p:nvPr/>
          </p:nvSpPr>
          <p:spPr>
            <a:xfrm>
              <a:off x="4179177" y="1895832"/>
              <a:ext cx="1552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Helvetica" pitchFamily="2" charset="0"/>
                  <a:cs typeface="Times New Roman" panose="02020603050405020304" pitchFamily="18" charset="0"/>
                </a:rPr>
                <a:t>Thermally coupled</a:t>
              </a: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7B417BB9-7C94-A72C-3653-E3B323942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3235" y="2380806"/>
            <a:ext cx="3939760" cy="271375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578F4FE-4E15-EDEF-57AB-3936268D2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109" y="2380806"/>
            <a:ext cx="3939760" cy="27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7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Inhibitory interaction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53B32-E4E3-8930-9D28-6591007F84EA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1CD91-932C-73C0-EA3C-071FD8E3629C}"/>
              </a:ext>
            </a:extLst>
          </p:cNvPr>
          <p:cNvGrpSpPr/>
          <p:nvPr/>
        </p:nvGrpSpPr>
        <p:grpSpPr>
          <a:xfrm>
            <a:off x="499131" y="2291159"/>
            <a:ext cx="3018726" cy="2695714"/>
            <a:chOff x="3079414" y="1895832"/>
            <a:chExt cx="2868901" cy="256192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D5C572-1ABA-DA58-CBB1-B3D7DBFBF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9414" y="2351348"/>
              <a:ext cx="2868901" cy="18972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5BAEC-3B79-80E9-7049-C08A21A95100}"/>
                </a:ext>
              </a:extLst>
            </p:cNvPr>
            <p:cNvSpPr txBox="1"/>
            <p:nvPr/>
          </p:nvSpPr>
          <p:spPr>
            <a:xfrm rot="1148965">
              <a:off x="3323683" y="2869434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9EB3C-BC7B-DF50-4B8F-33E97AD54691}"/>
                </a:ext>
              </a:extLst>
            </p:cNvPr>
            <p:cNvSpPr txBox="1"/>
            <p:nvPr/>
          </p:nvSpPr>
          <p:spPr>
            <a:xfrm rot="1148965">
              <a:off x="4513938" y="3050213"/>
              <a:ext cx="7268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D3BEF-97E3-343B-F6A7-713B54423193}"/>
                </a:ext>
              </a:extLst>
            </p:cNvPr>
            <p:cNvSpPr txBox="1"/>
            <p:nvPr/>
          </p:nvSpPr>
          <p:spPr>
            <a:xfrm rot="18660835">
              <a:off x="3662714" y="2917287"/>
              <a:ext cx="1358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Electrically Isolated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017C5DE-CAC1-8784-BC1D-6A546E676F1E}"/>
                </a:ext>
              </a:extLst>
            </p:cNvPr>
            <p:cNvSpPr/>
            <p:nvPr/>
          </p:nvSpPr>
          <p:spPr>
            <a:xfrm rot="19364436">
              <a:off x="3714032" y="2596880"/>
              <a:ext cx="1860873" cy="1860873"/>
            </a:xfrm>
            <a:prstGeom prst="arc">
              <a:avLst/>
            </a:prstGeom>
            <a:ln w="57150"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EA6C1-F017-17B5-A0C9-DF0286F0C562}"/>
                </a:ext>
              </a:extLst>
            </p:cNvPr>
            <p:cNvSpPr txBox="1"/>
            <p:nvPr/>
          </p:nvSpPr>
          <p:spPr>
            <a:xfrm>
              <a:off x="4179177" y="1895832"/>
              <a:ext cx="1552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Helvetica" pitchFamily="2" charset="0"/>
                  <a:cs typeface="Times New Roman" panose="02020603050405020304" pitchFamily="18" charset="0"/>
                </a:rPr>
                <a:t>Thermally coupled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ABFA3342-117B-D6C9-EDA7-E10219854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4123" y="2347234"/>
            <a:ext cx="4023396" cy="27713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9E651E-172F-9EE3-9037-02D674E49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9167" y="2347234"/>
            <a:ext cx="4023396" cy="27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Thermal neuristor array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F21AFD7-4871-1231-BA4E-B18CC35ED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26" y="3370260"/>
            <a:ext cx="4639242" cy="309210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E9BF47E-1B2C-3B21-2C87-63B9C4F40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5640"/>
          <a:stretch/>
        </p:blipFill>
        <p:spPr>
          <a:xfrm>
            <a:off x="4647837" y="1688347"/>
            <a:ext cx="4763610" cy="17436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C45F53A-1987-AB6E-1579-F34EE3815453}"/>
              </a:ext>
            </a:extLst>
          </p:cNvPr>
          <p:cNvSpPr txBox="1"/>
          <p:nvPr/>
        </p:nvSpPr>
        <p:spPr>
          <a:xfrm>
            <a:off x="2447364" y="2385108"/>
            <a:ext cx="191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neuron</a:t>
            </a:r>
          </a:p>
          <a:p>
            <a:pPr algn="ctr"/>
            <a:r>
              <a:rPr lang="en-US" sz="2400" dirty="0"/>
              <a:t>(experiment)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D1F1B-7A64-2549-B15E-71FD3AFEDB22}"/>
              </a:ext>
            </a:extLst>
          </p:cNvPr>
          <p:cNvSpPr txBox="1"/>
          <p:nvPr/>
        </p:nvSpPr>
        <p:spPr>
          <a:xfrm>
            <a:off x="2447364" y="4454649"/>
            <a:ext cx="191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32 neurons</a:t>
            </a:r>
          </a:p>
          <a:p>
            <a:pPr algn="ctr"/>
            <a:r>
              <a:rPr lang="en-US" sz="2400" dirty="0"/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35984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2D array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D1F1B-7A64-2549-B15E-71FD3AFEDB22}"/>
              </a:ext>
            </a:extLst>
          </p:cNvPr>
          <p:cNvSpPr txBox="1"/>
          <p:nvPr/>
        </p:nvSpPr>
        <p:spPr>
          <a:xfrm>
            <a:off x="2196352" y="3300590"/>
            <a:ext cx="1918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64x64</a:t>
            </a:r>
          </a:p>
          <a:p>
            <a:pPr algn="ctr"/>
            <a:r>
              <a:rPr lang="en-US" sz="2800" dirty="0"/>
              <a:t>neurons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BB797-1A6C-ED86-5207-257DE9F12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80" y="1811461"/>
            <a:ext cx="4224037" cy="42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02C3AE7-9B1B-A89C-2532-6F49B9E00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2" y="886029"/>
            <a:ext cx="2054578" cy="2056270"/>
          </a:xfrm>
          <a:prstGeom prst="rect">
            <a:avLst/>
          </a:prstGeom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A86EC15D-4F77-A26D-2DA7-9F0EE6698276}"/>
              </a:ext>
            </a:extLst>
          </p:cNvPr>
          <p:cNvSpPr/>
          <p:nvPr/>
        </p:nvSpPr>
        <p:spPr>
          <a:xfrm>
            <a:off x="1404386" y="3299691"/>
            <a:ext cx="9958456" cy="183363"/>
          </a:xfrm>
          <a:prstGeom prst="rightArrow">
            <a:avLst>
              <a:gd name="adj1" fmla="val 50000"/>
              <a:gd name="adj2" fmla="val 81250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43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27C7C05-D71A-503D-92F0-1FE62134D6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4352" y="2780470"/>
            <a:ext cx="413468" cy="795130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B9853F3-0EE8-9E81-34A3-E295AC4222B5}"/>
              </a:ext>
            </a:extLst>
          </p:cNvPr>
          <p:cNvCxnSpPr>
            <a:cxnSpLocks/>
          </p:cNvCxnSpPr>
          <p:nvPr/>
        </p:nvCxnSpPr>
        <p:spPr>
          <a:xfrm rot="5400000">
            <a:off x="3003056" y="3311914"/>
            <a:ext cx="413468" cy="556591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A2B48DE-7CE2-9639-1730-60F4FA28E4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50978" y="3075567"/>
            <a:ext cx="413468" cy="219802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61884185-B4EC-F304-8171-C4564E9E1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4494" y="3043389"/>
            <a:ext cx="413468" cy="1118483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BC8838A-0A2E-A2B4-0928-A39BE57284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3729" y="3141717"/>
            <a:ext cx="413468" cy="66298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70B0E31-8D9E-9174-1080-DAEFD2532DEB}"/>
              </a:ext>
            </a:extLst>
          </p:cNvPr>
          <p:cNvCxnSpPr>
            <a:cxnSpLocks/>
          </p:cNvCxnSpPr>
          <p:nvPr/>
        </p:nvCxnSpPr>
        <p:spPr>
          <a:xfrm rot="5400000">
            <a:off x="8011256" y="3548686"/>
            <a:ext cx="413468" cy="100717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A77CBD5-C4D1-A5AB-FF44-13D8AD9BFA2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17569" y="3113767"/>
            <a:ext cx="425798" cy="131073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5703380C-9A0A-6F7B-B060-211679449E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93674" y="3501080"/>
            <a:ext cx="413468" cy="181715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FDFCB0-55E1-F722-0DE2-C8271610C0D7}"/>
              </a:ext>
            </a:extLst>
          </p:cNvPr>
          <p:cNvSpPr txBox="1"/>
          <p:nvPr/>
        </p:nvSpPr>
        <p:spPr>
          <a:xfrm>
            <a:off x="10834777" y="2952459"/>
            <a:ext cx="1648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5" dirty="0">
                <a:latin typeface="Arial" panose="020B0604020202020204" pitchFamily="34" charset="0"/>
                <a:cs typeface="Arial" panose="020B0604020202020204" pitchFamily="34" charset="0"/>
              </a:rPr>
              <a:t>Voltage (V)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E627F9-2B17-2FB9-1778-456DEC9D0D91}"/>
              </a:ext>
            </a:extLst>
          </p:cNvPr>
          <p:cNvSpPr txBox="1"/>
          <p:nvPr/>
        </p:nvSpPr>
        <p:spPr>
          <a:xfrm>
            <a:off x="1800892" y="3450154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938308-3AB6-7B4E-1470-872D411159AB}"/>
              </a:ext>
            </a:extLst>
          </p:cNvPr>
          <p:cNvSpPr txBox="1"/>
          <p:nvPr/>
        </p:nvSpPr>
        <p:spPr>
          <a:xfrm>
            <a:off x="3757720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10.4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2949C1-9AAB-4A22-206D-E15B45D09387}"/>
              </a:ext>
            </a:extLst>
          </p:cNvPr>
          <p:cNvSpPr txBox="1"/>
          <p:nvPr/>
        </p:nvSpPr>
        <p:spPr>
          <a:xfrm>
            <a:off x="6007421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59D03F9-E16D-C6DA-0083-726B07FEDADC}"/>
              </a:ext>
            </a:extLst>
          </p:cNvPr>
          <p:cNvSpPr txBox="1"/>
          <p:nvPr/>
        </p:nvSpPr>
        <p:spPr>
          <a:xfrm>
            <a:off x="8786110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6C740-8D0D-858B-F201-EA217B1A6944}"/>
              </a:ext>
            </a:extLst>
          </p:cNvPr>
          <p:cNvSpPr txBox="1"/>
          <p:nvPr/>
        </p:nvSpPr>
        <p:spPr>
          <a:xfrm>
            <a:off x="3177183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167902D-0C84-8705-4F2C-0AE461798552}"/>
              </a:ext>
            </a:extLst>
          </p:cNvPr>
          <p:cNvSpPr txBox="1"/>
          <p:nvPr/>
        </p:nvSpPr>
        <p:spPr>
          <a:xfrm>
            <a:off x="4047905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66BCF40-2AC0-6F61-101B-7DD1479B60CB}"/>
              </a:ext>
            </a:extLst>
          </p:cNvPr>
          <p:cNvSpPr txBox="1"/>
          <p:nvPr/>
        </p:nvSpPr>
        <p:spPr>
          <a:xfrm>
            <a:off x="7963890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13.4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AE0EB4-6BE8-DD18-8B18-54B8A8DAA397}"/>
              </a:ext>
            </a:extLst>
          </p:cNvPr>
          <p:cNvSpPr txBox="1"/>
          <p:nvPr/>
        </p:nvSpPr>
        <p:spPr>
          <a:xfrm>
            <a:off x="10199657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B2BB8B-EE3D-DEDF-0368-F1E988CFE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42" y="3869843"/>
            <a:ext cx="2054578" cy="2056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C007C3-B002-8498-EDA0-2F5EAEC9F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61" y="886029"/>
            <a:ext cx="2054578" cy="2056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4B55C6-5388-31F1-36C4-0B24710CAA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77" y="3869843"/>
            <a:ext cx="2054578" cy="20562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898103-600C-411A-EAA0-FB7FEBD072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5" y="3869843"/>
            <a:ext cx="2054578" cy="2056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229AF0-9318-06CD-5C20-38043C9E16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82" y="886029"/>
            <a:ext cx="2054578" cy="20562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E87EAD-7C45-C432-1D42-249592AF98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81" y="3869843"/>
            <a:ext cx="2054578" cy="20562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3A9801-774F-85F2-A913-F693CD7B8B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323" y="886029"/>
            <a:ext cx="2054578" cy="2056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CBFDA-F119-8BC8-83AB-476D3F07212E}"/>
              </a:ext>
            </a:extLst>
          </p:cNvPr>
          <p:cNvSpPr txBox="1"/>
          <p:nvPr/>
        </p:nvSpPr>
        <p:spPr>
          <a:xfrm>
            <a:off x="5777279" y="6396335"/>
            <a:ext cx="6506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Y. H.,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Sipling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Qiu, E., Schuller, I. K. and Di Ventra, M. (2023). Collective dynamics and long-range order in thermal neuristor networks.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arXiv:2312.12899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93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rrow: Right 72">
            <a:extLst>
              <a:ext uri="{FF2B5EF4-FFF2-40B4-BE49-F238E27FC236}">
                <a16:creationId xmlns:a16="http://schemas.microsoft.com/office/drawing/2014/main" id="{A86EC15D-4F77-A26D-2DA7-9F0EE6698276}"/>
              </a:ext>
            </a:extLst>
          </p:cNvPr>
          <p:cNvSpPr/>
          <p:nvPr/>
        </p:nvSpPr>
        <p:spPr>
          <a:xfrm>
            <a:off x="1404386" y="3299691"/>
            <a:ext cx="9958456" cy="183363"/>
          </a:xfrm>
          <a:prstGeom prst="rightArrow">
            <a:avLst>
              <a:gd name="adj1" fmla="val 50000"/>
              <a:gd name="adj2" fmla="val 81250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43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3FE2C1E-FD7D-C72D-8A87-779EC8330B31}"/>
              </a:ext>
            </a:extLst>
          </p:cNvPr>
          <p:cNvGrpSpPr/>
          <p:nvPr/>
        </p:nvGrpSpPr>
        <p:grpSpPr>
          <a:xfrm>
            <a:off x="0" y="847882"/>
            <a:ext cx="2408546" cy="2134218"/>
            <a:chOff x="0" y="340069"/>
            <a:chExt cx="4154742" cy="368152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3F246C3-F91C-3969-4FA8-6396B868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509349"/>
              <a:ext cx="3691595" cy="351224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3C3C2D8-5B35-5FDA-1AA7-413D28D7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602" y="340069"/>
              <a:ext cx="1850140" cy="1851664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9BD51F-D7F3-D114-F217-269BD697FFAD}"/>
              </a:ext>
            </a:extLst>
          </p:cNvPr>
          <p:cNvGrpSpPr/>
          <p:nvPr/>
        </p:nvGrpSpPr>
        <p:grpSpPr>
          <a:xfrm>
            <a:off x="1614056" y="3859611"/>
            <a:ext cx="2419591" cy="2193146"/>
            <a:chOff x="86684" y="5360823"/>
            <a:chExt cx="4173794" cy="378317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3289427-9C32-199E-5846-F20D78FB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684" y="5631754"/>
              <a:ext cx="3691595" cy="351224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FF32BB8-622C-B2DF-2615-CFEDED19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338" y="5360823"/>
              <a:ext cx="1850140" cy="185166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154539-53F2-BD62-53A7-4093AC3538A8}"/>
              </a:ext>
            </a:extLst>
          </p:cNvPr>
          <p:cNvGrpSpPr/>
          <p:nvPr/>
        </p:nvGrpSpPr>
        <p:grpSpPr>
          <a:xfrm>
            <a:off x="2540392" y="893694"/>
            <a:ext cx="2408316" cy="2088406"/>
            <a:chOff x="5857843" y="419095"/>
            <a:chExt cx="4154345" cy="3602500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57BA6D7-163C-04BA-D5A0-995A0C8F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57843" y="509349"/>
              <a:ext cx="3691595" cy="351224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764BF90-21BB-1C33-B30F-FB1BAC874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48" y="419095"/>
              <a:ext cx="1850140" cy="185166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E1DBF1-5B11-2519-7014-21A46D51DB72}"/>
              </a:ext>
            </a:extLst>
          </p:cNvPr>
          <p:cNvGrpSpPr/>
          <p:nvPr/>
        </p:nvGrpSpPr>
        <p:grpSpPr>
          <a:xfrm>
            <a:off x="4160083" y="3859611"/>
            <a:ext cx="2408315" cy="2193146"/>
            <a:chOff x="5857844" y="5360823"/>
            <a:chExt cx="4154344" cy="3783177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03A4249-E7B7-C888-5C06-D9C6FF83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57844" y="5631754"/>
              <a:ext cx="3691595" cy="351224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9115FAA-F206-3B81-04CD-D99D7E398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48" y="5360823"/>
              <a:ext cx="1850140" cy="185166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3D56F9-BC2F-9680-44AC-F589B4BC1CF1}"/>
              </a:ext>
            </a:extLst>
          </p:cNvPr>
          <p:cNvGrpSpPr/>
          <p:nvPr/>
        </p:nvGrpSpPr>
        <p:grpSpPr>
          <a:xfrm>
            <a:off x="5080781" y="890552"/>
            <a:ext cx="2453415" cy="2091548"/>
            <a:chOff x="10916995" y="413675"/>
            <a:chExt cx="4232141" cy="3607920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BBA782B-D46C-D3C6-D267-A6D17064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16995" y="509349"/>
              <a:ext cx="3691595" cy="351224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51BDF4-1BE0-C5C5-AAC6-BD6799E96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8996" y="413675"/>
              <a:ext cx="1850140" cy="1851664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234B84-028A-DF56-9ABA-8E0A66D12CDD}"/>
              </a:ext>
            </a:extLst>
          </p:cNvPr>
          <p:cNvGrpSpPr/>
          <p:nvPr/>
        </p:nvGrpSpPr>
        <p:grpSpPr>
          <a:xfrm>
            <a:off x="6826332" y="3859611"/>
            <a:ext cx="2408545" cy="2193146"/>
            <a:chOff x="10938481" y="5360823"/>
            <a:chExt cx="4154740" cy="3783177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0CEE052-CF67-4533-2E53-36BCAF0E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938481" y="5631754"/>
              <a:ext cx="3691595" cy="351224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CDA63E-637D-63E7-BE47-7675ADAA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3081" y="5360823"/>
              <a:ext cx="1850140" cy="1851664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9C0DC2A-87A0-C1C8-66DA-A2D2F560A70F}"/>
              </a:ext>
            </a:extLst>
          </p:cNvPr>
          <p:cNvGrpSpPr/>
          <p:nvPr/>
        </p:nvGrpSpPr>
        <p:grpSpPr>
          <a:xfrm>
            <a:off x="7621169" y="847882"/>
            <a:ext cx="2416307" cy="2133083"/>
            <a:chOff x="16130842" y="533247"/>
            <a:chExt cx="4168129" cy="36795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79B71DC1-4B80-4178-E645-B3AEE1461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130842" y="700569"/>
              <a:ext cx="3691595" cy="35122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74A00C2-C3E5-C598-FA2F-878886EB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831" y="533247"/>
              <a:ext cx="1850140" cy="1851664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F8A6E5-7B77-2C65-30CE-56EBE5C5A2B0}"/>
              </a:ext>
            </a:extLst>
          </p:cNvPr>
          <p:cNvGrpSpPr/>
          <p:nvPr/>
        </p:nvGrpSpPr>
        <p:grpSpPr>
          <a:xfrm>
            <a:off x="9350651" y="3859611"/>
            <a:ext cx="2419343" cy="2193146"/>
            <a:chOff x="16125604" y="5360823"/>
            <a:chExt cx="4173367" cy="378317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552A5152-9ABE-8871-C675-1FB737C3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125604" y="5631754"/>
              <a:ext cx="3691595" cy="351224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D34508D-AF5C-5798-E875-D85E5806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831" y="5360823"/>
              <a:ext cx="1850140" cy="1851664"/>
            </a:xfrm>
            <a:prstGeom prst="rect">
              <a:avLst/>
            </a:prstGeom>
          </p:spPr>
        </p:pic>
      </p:grp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27C7C05-D71A-503D-92F0-1FE62134D6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4352" y="2780470"/>
            <a:ext cx="413468" cy="795130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B9853F3-0EE8-9E81-34A3-E295AC4222B5}"/>
              </a:ext>
            </a:extLst>
          </p:cNvPr>
          <p:cNvCxnSpPr>
            <a:cxnSpLocks/>
          </p:cNvCxnSpPr>
          <p:nvPr/>
        </p:nvCxnSpPr>
        <p:spPr>
          <a:xfrm rot="5400000">
            <a:off x="3003056" y="3311914"/>
            <a:ext cx="413468" cy="556591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A2B48DE-7CE2-9639-1730-60F4FA28E4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50978" y="3075567"/>
            <a:ext cx="413468" cy="219802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61884185-B4EC-F304-8171-C4564E9E11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4494" y="3043389"/>
            <a:ext cx="413468" cy="1118483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BC8838A-0A2E-A2B4-0928-A39BE57284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3729" y="3141717"/>
            <a:ext cx="413468" cy="66298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70B0E31-8D9E-9174-1080-DAEFD2532DEB}"/>
              </a:ext>
            </a:extLst>
          </p:cNvPr>
          <p:cNvCxnSpPr>
            <a:cxnSpLocks/>
          </p:cNvCxnSpPr>
          <p:nvPr/>
        </p:nvCxnSpPr>
        <p:spPr>
          <a:xfrm rot="5400000">
            <a:off x="8011256" y="3548686"/>
            <a:ext cx="413468" cy="100717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A77CBD5-C4D1-A5AB-FF44-13D8AD9BFA2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17569" y="3113767"/>
            <a:ext cx="425798" cy="131073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5703380C-9A0A-6F7B-B060-211679449E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93674" y="3501080"/>
            <a:ext cx="413468" cy="181715"/>
          </a:xfrm>
          <a:prstGeom prst="bentConnector3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FDFCB0-55E1-F722-0DE2-C8271610C0D7}"/>
              </a:ext>
            </a:extLst>
          </p:cNvPr>
          <p:cNvSpPr txBox="1"/>
          <p:nvPr/>
        </p:nvSpPr>
        <p:spPr>
          <a:xfrm>
            <a:off x="10834777" y="2952459"/>
            <a:ext cx="1648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5" dirty="0">
                <a:latin typeface="Arial" panose="020B0604020202020204" pitchFamily="34" charset="0"/>
                <a:cs typeface="Arial" panose="020B0604020202020204" pitchFamily="34" charset="0"/>
              </a:rPr>
              <a:t>Voltage (V)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E627F9-2B17-2FB9-1778-456DEC9D0D91}"/>
              </a:ext>
            </a:extLst>
          </p:cNvPr>
          <p:cNvSpPr txBox="1"/>
          <p:nvPr/>
        </p:nvSpPr>
        <p:spPr>
          <a:xfrm>
            <a:off x="1800892" y="3450154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938308-3AB6-7B4E-1470-872D411159AB}"/>
              </a:ext>
            </a:extLst>
          </p:cNvPr>
          <p:cNvSpPr txBox="1"/>
          <p:nvPr/>
        </p:nvSpPr>
        <p:spPr>
          <a:xfrm>
            <a:off x="3757720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10.4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2949C1-9AAB-4A22-206D-E15B45D09387}"/>
              </a:ext>
            </a:extLst>
          </p:cNvPr>
          <p:cNvSpPr txBox="1"/>
          <p:nvPr/>
        </p:nvSpPr>
        <p:spPr>
          <a:xfrm>
            <a:off x="6007421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59D03F9-E16D-C6DA-0083-726B07FEDADC}"/>
              </a:ext>
            </a:extLst>
          </p:cNvPr>
          <p:cNvSpPr txBox="1"/>
          <p:nvPr/>
        </p:nvSpPr>
        <p:spPr>
          <a:xfrm>
            <a:off x="8786110" y="3442078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6C740-8D0D-858B-F201-EA217B1A6944}"/>
              </a:ext>
            </a:extLst>
          </p:cNvPr>
          <p:cNvSpPr txBox="1"/>
          <p:nvPr/>
        </p:nvSpPr>
        <p:spPr>
          <a:xfrm>
            <a:off x="3177183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167902D-0C84-8705-4F2C-0AE461798552}"/>
              </a:ext>
            </a:extLst>
          </p:cNvPr>
          <p:cNvSpPr txBox="1"/>
          <p:nvPr/>
        </p:nvSpPr>
        <p:spPr>
          <a:xfrm>
            <a:off x="4047905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66BCF40-2AC0-6F61-101B-7DD1479B60CB}"/>
              </a:ext>
            </a:extLst>
          </p:cNvPr>
          <p:cNvSpPr txBox="1"/>
          <p:nvPr/>
        </p:nvSpPr>
        <p:spPr>
          <a:xfrm>
            <a:off x="7963890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13.4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AE0EB4-6BE8-DD18-8B18-54B8A8DAA397}"/>
              </a:ext>
            </a:extLst>
          </p:cNvPr>
          <p:cNvSpPr txBox="1"/>
          <p:nvPr/>
        </p:nvSpPr>
        <p:spPr>
          <a:xfrm>
            <a:off x="10199657" y="3051660"/>
            <a:ext cx="61978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3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85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BE1CB-BA03-D6E7-8FFF-B213CCA4F1D4}"/>
              </a:ext>
            </a:extLst>
          </p:cNvPr>
          <p:cNvSpPr txBox="1"/>
          <p:nvPr/>
        </p:nvSpPr>
        <p:spPr>
          <a:xfrm>
            <a:off x="5777279" y="6396335"/>
            <a:ext cx="6506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Y.-H. Zhang, C.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Sipling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 Qiu, I. K. Schuller, M. Di Ventra, (2023). Collective dynamics and long-range order in thermal neuristor networks.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arXiv:2312.12899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69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Long-range order?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2A4F2-BBF6-4E89-1039-534AD429380C}"/>
              </a:ext>
            </a:extLst>
          </p:cNvPr>
          <p:cNvGrpSpPr/>
          <p:nvPr/>
        </p:nvGrpSpPr>
        <p:grpSpPr>
          <a:xfrm>
            <a:off x="9446403" y="1476584"/>
            <a:ext cx="1674738" cy="5173787"/>
            <a:chOff x="8187813" y="1134288"/>
            <a:chExt cx="1674738" cy="51737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696869-F108-105A-6611-721CE00B2C8A}"/>
                </a:ext>
              </a:extLst>
            </p:cNvPr>
            <p:cNvSpPr/>
            <p:nvPr/>
          </p:nvSpPr>
          <p:spPr>
            <a:xfrm>
              <a:off x="8206992" y="2984131"/>
              <a:ext cx="1655559" cy="2828247"/>
            </a:xfrm>
            <a:prstGeom prst="rect">
              <a:avLst/>
            </a:prstGeom>
            <a:blipFill dpi="0" rotWithShape="1">
              <a:blip r:embed="rId3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96E1D9-A813-3104-794E-138D828212DE}"/>
                </a:ext>
              </a:extLst>
            </p:cNvPr>
            <p:cNvGrpSpPr/>
            <p:nvPr/>
          </p:nvGrpSpPr>
          <p:grpSpPr>
            <a:xfrm>
              <a:off x="8524021" y="2813240"/>
              <a:ext cx="1186842" cy="3312935"/>
              <a:chOff x="6885763" y="3548593"/>
              <a:chExt cx="1186842" cy="331293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71F929-241C-3CAC-A100-F6A2D2140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007888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A6EC475-1664-1B05-5DB0-2CE4C01D3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233409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709F149-CA46-C1FC-E4F2-0A64ABC98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9668" y="5230869"/>
                <a:ext cx="0" cy="6579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EB34DE9-9AD6-83D6-CA18-7C9A8147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639" y="4448558"/>
                <a:ext cx="2029" cy="5415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D93D363-021A-58B9-3D6C-221FF51A3E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763" y="4463796"/>
                <a:ext cx="841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646C5E8-D978-92F3-045F-2262AAD49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787" y="5872581"/>
                <a:ext cx="8228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2E1D047-BB39-A7AC-CDA4-625A59D78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5872581"/>
                <a:ext cx="0" cy="98894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EA79E5-0BB2-C9E0-B09B-39A1E1576F32}"/>
                  </a:ext>
                </a:extLst>
              </p:cNvPr>
              <p:cNvSpPr txBox="1"/>
              <p:nvPr/>
            </p:nvSpPr>
            <p:spPr>
              <a:xfrm>
                <a:off x="7051786" y="5233410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R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98DF7E-231C-7EF1-2EF3-70EA18F0CB7E}"/>
                  </a:ext>
                </a:extLst>
              </p:cNvPr>
              <p:cNvSpPr txBox="1"/>
              <p:nvPr/>
            </p:nvSpPr>
            <p:spPr>
              <a:xfrm>
                <a:off x="7796691" y="5233409"/>
                <a:ext cx="222818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C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931E47-32B6-5A2C-FA5A-36058A70D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3548593"/>
                <a:ext cx="0" cy="9152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A6489D-CCA4-6D4D-156B-30CB550CA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4448558"/>
                <a:ext cx="0" cy="3542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82A6E2-3B11-BEAE-68A7-5BC72DBB1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5509773"/>
                <a:ext cx="0" cy="379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93736E-7478-F451-B283-23C16065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91756" y="1744589"/>
              <a:ext cx="1888209" cy="76348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0A8266-DBE2-4424-C1F5-987FB324C7D6}"/>
                </a:ext>
              </a:extLst>
            </p:cNvPr>
            <p:cNvCxnSpPr>
              <a:cxnSpLocks/>
            </p:cNvCxnSpPr>
            <p:nvPr/>
          </p:nvCxnSpPr>
          <p:spPr>
            <a:xfrm>
              <a:off x="8583604" y="6106848"/>
              <a:ext cx="6858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D7340F-984A-3FEF-B477-67CC100F416A}"/>
                </a:ext>
              </a:extLst>
            </p:cNvPr>
            <p:cNvCxnSpPr>
              <a:cxnSpLocks/>
            </p:cNvCxnSpPr>
            <p:nvPr/>
          </p:nvCxnSpPr>
          <p:spPr>
            <a:xfrm>
              <a:off x="8698126" y="6209227"/>
              <a:ext cx="4682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6E8474-3C62-521F-FE19-91A00B92072A}"/>
                </a:ext>
              </a:extLst>
            </p:cNvPr>
            <p:cNvCxnSpPr>
              <a:cxnSpLocks/>
            </p:cNvCxnSpPr>
            <p:nvPr/>
          </p:nvCxnSpPr>
          <p:spPr>
            <a:xfrm>
              <a:off x="8814407" y="6308075"/>
              <a:ext cx="2407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612301-8298-96E2-62D1-3BFC1B429714}"/>
                </a:ext>
              </a:extLst>
            </p:cNvPr>
            <p:cNvSpPr/>
            <p:nvPr/>
          </p:nvSpPr>
          <p:spPr>
            <a:xfrm>
              <a:off x="8869401" y="1395159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FF4B09-AA52-15FA-4F40-36D0FA14C9C7}"/>
                </a:ext>
              </a:extLst>
            </p:cNvPr>
            <p:cNvSpPr txBox="1"/>
            <p:nvPr/>
          </p:nvSpPr>
          <p:spPr>
            <a:xfrm>
              <a:off x="9144616" y="1922382"/>
              <a:ext cx="60914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 err="1">
                  <a:latin typeface="Helvetica" pitchFamily="2" charset="0"/>
                </a:rPr>
                <a:t>R</a:t>
              </a:r>
              <a:r>
                <a:rPr lang="en-US" sz="2400" baseline="30000" dirty="0" err="1">
                  <a:latin typeface="Helvetica" pitchFamily="2" charset="0"/>
                </a:rPr>
                <a:t>load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2C430E-D2E5-B07A-F4CA-63994C5654C6}"/>
                </a:ext>
              </a:extLst>
            </p:cNvPr>
            <p:cNvSpPr txBox="1"/>
            <p:nvPr/>
          </p:nvSpPr>
          <p:spPr>
            <a:xfrm>
              <a:off x="9055006" y="1134288"/>
              <a:ext cx="36388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r>
                <a:rPr lang="en-US" sz="2400" baseline="30000" dirty="0">
                  <a:latin typeface="Helvetica" pitchFamily="2" charset="0"/>
                </a:rPr>
                <a:t>in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BAEF7-3712-D6DA-2A47-928F25D6AD61}"/>
                </a:ext>
              </a:extLst>
            </p:cNvPr>
            <p:cNvSpPr/>
            <p:nvPr/>
          </p:nvSpPr>
          <p:spPr>
            <a:xfrm>
              <a:off x="8869218" y="3658033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EBA840-B361-19B4-8870-D588AA5B92D3}"/>
                </a:ext>
              </a:extLst>
            </p:cNvPr>
            <p:cNvSpPr txBox="1"/>
            <p:nvPr/>
          </p:nvSpPr>
          <p:spPr>
            <a:xfrm>
              <a:off x="8996591" y="3769296"/>
              <a:ext cx="205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3DCA72-C7F6-8E4A-DD9A-8380F2B1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813" y="3709605"/>
              <a:ext cx="701603" cy="14230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58A2D-9815-0C7A-A926-E1DA2D608EA5}"/>
                  </a:ext>
                </a:extLst>
              </p:cNvPr>
              <p:cNvSpPr txBox="1"/>
              <p:nvPr/>
            </p:nvSpPr>
            <p:spPr>
              <a:xfrm>
                <a:off x="1496076" y="1932069"/>
                <a:ext cx="4473019" cy="839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𝑙𝑜𝑎𝑑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58A2D-9815-0C7A-A926-E1DA2D608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076" y="1932069"/>
                <a:ext cx="4473019" cy="839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A743F-4D1F-7D7B-51FC-28A60B81F32C}"/>
                  </a:ext>
                </a:extLst>
              </p:cNvPr>
              <p:cNvSpPr txBox="1"/>
              <p:nvPr/>
            </p:nvSpPr>
            <p:spPr>
              <a:xfrm>
                <a:off x="1415391" y="2936191"/>
                <a:ext cx="8744338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𝑐𝑜𝑢𝑝𝑙𝑒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A743F-4D1F-7D7B-51FC-28A60B81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91" y="2936191"/>
                <a:ext cx="8744338" cy="662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8397464-C17F-DF26-E25B-8F8E852C0855}"/>
              </a:ext>
            </a:extLst>
          </p:cNvPr>
          <p:cNvGrpSpPr/>
          <p:nvPr/>
        </p:nvGrpSpPr>
        <p:grpSpPr>
          <a:xfrm>
            <a:off x="5515224" y="4951149"/>
            <a:ext cx="250992" cy="1855972"/>
            <a:chOff x="3071626" y="4144409"/>
            <a:chExt cx="250992" cy="18559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FC8AA-432A-D725-8A87-40449638346C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8DC957-4022-925A-414E-DB2E59AE99DD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09F1C8-FF7C-CB8B-505B-3BB5ADFCBBDF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907449-8D36-1846-F061-770038D1FD2D}"/>
              </a:ext>
            </a:extLst>
          </p:cNvPr>
          <p:cNvGrpSpPr/>
          <p:nvPr/>
        </p:nvGrpSpPr>
        <p:grpSpPr>
          <a:xfrm>
            <a:off x="5866468" y="4951149"/>
            <a:ext cx="250992" cy="1855972"/>
            <a:chOff x="3071626" y="4144409"/>
            <a:chExt cx="250992" cy="18559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1916D4-741B-ED56-19B1-243E8FEDEB22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431FBB-EE5D-882B-6DC8-C65554D04FA2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E97140-BBA9-BC1D-4293-8ABDA34BE7B4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1DE843-CC7A-EBA0-E0A7-AE140A865E84}"/>
              </a:ext>
            </a:extLst>
          </p:cNvPr>
          <p:cNvGrpSpPr/>
          <p:nvPr/>
        </p:nvGrpSpPr>
        <p:grpSpPr>
          <a:xfrm>
            <a:off x="6236041" y="4951149"/>
            <a:ext cx="250992" cy="1855972"/>
            <a:chOff x="3071626" y="4144409"/>
            <a:chExt cx="250992" cy="185597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67B53A-C232-A0AB-1596-7DD35B5F4C5E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445EFA-C30D-7AB4-4A0C-D815FC58D1B8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4C74677-484D-8FD5-957A-BA5BAB1DB3D9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3644CC-767A-4DBB-B84B-11C3D565A8BD}"/>
              </a:ext>
            </a:extLst>
          </p:cNvPr>
          <p:cNvGrpSpPr/>
          <p:nvPr/>
        </p:nvGrpSpPr>
        <p:grpSpPr>
          <a:xfrm>
            <a:off x="6590563" y="4951149"/>
            <a:ext cx="250992" cy="1855972"/>
            <a:chOff x="3071626" y="4144409"/>
            <a:chExt cx="250992" cy="1855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FB59FC5-AC17-393B-11C4-DBDE0147A85F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0C6CB21-C5D7-4CA3-4D6E-DE133454806D}"/>
                </a:ext>
              </a:extLst>
            </p:cNvPr>
            <p:cNvCxnSpPr>
              <a:stCxn id="50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704EA7-E913-9ED7-CC94-238DD9FA76AC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4E6CC9-DFC5-E575-2E57-CB326332C3AD}"/>
              </a:ext>
            </a:extLst>
          </p:cNvPr>
          <p:cNvGrpSpPr/>
          <p:nvPr/>
        </p:nvGrpSpPr>
        <p:grpSpPr>
          <a:xfrm>
            <a:off x="6957667" y="4951149"/>
            <a:ext cx="250992" cy="1855972"/>
            <a:chOff x="3071626" y="4144409"/>
            <a:chExt cx="250992" cy="18559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17B8C0-8768-0079-2310-F6F5EA90B9A3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9DBB268-4ECD-8400-A9C5-687E8A85D8F3}"/>
                </a:ext>
              </a:extLst>
            </p:cNvPr>
            <p:cNvCxnSpPr>
              <a:stCxn id="54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078695-508D-5781-0444-40115FE010F3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08B0DD-847C-FA49-74E9-EA0A53696301}"/>
                  </a:ext>
                </a:extLst>
              </p:cNvPr>
              <p:cNvSpPr txBox="1"/>
              <p:nvPr/>
            </p:nvSpPr>
            <p:spPr>
              <a:xfrm>
                <a:off x="7378932" y="5666438"/>
                <a:ext cx="646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08B0DD-847C-FA49-74E9-EA0A5369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932" y="5666438"/>
                <a:ext cx="646011" cy="369332"/>
              </a:xfrm>
              <a:prstGeom prst="rect">
                <a:avLst/>
              </a:prstGeom>
              <a:blipFill>
                <a:blip r:embed="rId9"/>
                <a:stretch>
                  <a:fillRect l="-2830" r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9EC66-140F-BEAB-8AAC-62A0E255F4E0}"/>
              </a:ext>
            </a:extLst>
          </p:cNvPr>
          <p:cNvGrpSpPr/>
          <p:nvPr/>
        </p:nvGrpSpPr>
        <p:grpSpPr>
          <a:xfrm>
            <a:off x="8078699" y="4951149"/>
            <a:ext cx="250992" cy="1855972"/>
            <a:chOff x="3071626" y="4144409"/>
            <a:chExt cx="250992" cy="185597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5D2ADCD-4748-A48E-B6BB-77F8FC987766}"/>
                </a:ext>
              </a:extLst>
            </p:cNvPr>
            <p:cNvSpPr/>
            <p:nvPr/>
          </p:nvSpPr>
          <p:spPr>
            <a:xfrm>
              <a:off x="3071626" y="4646028"/>
              <a:ext cx="250992" cy="8527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C1DB47-22C9-5E8D-3E06-F37D4495460D}"/>
                </a:ext>
              </a:extLst>
            </p:cNvPr>
            <p:cNvCxnSpPr>
              <a:stCxn id="59" idx="0"/>
            </p:cNvCxnSpPr>
            <p:nvPr/>
          </p:nvCxnSpPr>
          <p:spPr>
            <a:xfrm flipV="1">
              <a:off x="3197122" y="4144409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18833C-5357-C31F-BCF1-B3558D52F87C}"/>
                </a:ext>
              </a:extLst>
            </p:cNvPr>
            <p:cNvCxnSpPr/>
            <p:nvPr/>
          </p:nvCxnSpPr>
          <p:spPr>
            <a:xfrm flipV="1">
              <a:off x="3197122" y="5498762"/>
              <a:ext cx="3278" cy="5016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Arc 62">
            <a:extLst>
              <a:ext uri="{FF2B5EF4-FFF2-40B4-BE49-F238E27FC236}">
                <a16:creationId xmlns:a16="http://schemas.microsoft.com/office/drawing/2014/main" id="{3E8CD5AE-B1D1-B866-19E9-1FCFF5D4C49F}"/>
              </a:ext>
            </a:extLst>
          </p:cNvPr>
          <p:cNvSpPr/>
          <p:nvPr/>
        </p:nvSpPr>
        <p:spPr>
          <a:xfrm rot="18852929">
            <a:off x="6925265" y="4677042"/>
            <a:ext cx="1511063" cy="1463463"/>
          </a:xfrm>
          <a:prstGeom prst="arc">
            <a:avLst/>
          </a:prstGeom>
          <a:ln w="5715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21130B-BAD8-75BD-803B-0FE6D4F85F36}"/>
              </a:ext>
            </a:extLst>
          </p:cNvPr>
          <p:cNvSpPr txBox="1"/>
          <p:nvPr/>
        </p:nvSpPr>
        <p:spPr>
          <a:xfrm>
            <a:off x="6559267" y="4172426"/>
            <a:ext cx="258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Thermal diffusion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CB040-26C7-8246-8335-3D9D091FED0C}"/>
              </a:ext>
            </a:extLst>
          </p:cNvPr>
          <p:cNvGrpSpPr/>
          <p:nvPr/>
        </p:nvGrpSpPr>
        <p:grpSpPr>
          <a:xfrm>
            <a:off x="816390" y="4111592"/>
            <a:ext cx="2408316" cy="2088406"/>
            <a:chOff x="5857843" y="419095"/>
            <a:chExt cx="4154345" cy="36025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106749-1898-6C75-4D62-B62C30EF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7843" y="509349"/>
              <a:ext cx="3691595" cy="351224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EBD8D0-1E4A-69C8-EB36-DABC3E29F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48" y="419095"/>
              <a:ext cx="1850140" cy="1851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0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Neuromorphic 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18355-4961-31E1-CEA4-526DAA72C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58" y="1668026"/>
            <a:ext cx="4419600" cy="4419600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E3BC2E5-1F2B-7EE0-9186-FB9955C0492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8803" y="1825625"/>
                <a:ext cx="356187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Human Brain: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 dirty="0"/>
                  <a:t> neurons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2400" dirty="0"/>
                  <a:t> synapses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Power consumption: 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en-US" sz="2400" dirty="0"/>
                  <a:t> W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E3BC2E5-1F2B-7EE0-9186-FB9955C04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8803" y="1825625"/>
                <a:ext cx="3561879" cy="4351338"/>
              </a:xfrm>
              <a:blipFill>
                <a:blip r:embed="rId4"/>
                <a:stretch>
                  <a:fillRect l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CDBFE34-9A5E-D34E-2E98-17F6A37C6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8278" y="1825625"/>
                <a:ext cx="3561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400" dirty="0"/>
                  <a:t>GPT-3: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1.75×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 dirty="0"/>
                  <a:t> parameters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 J per query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Training costs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sz="2400" dirty="0"/>
                  <a:t> J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1CDBFE34-9A5E-D34E-2E98-17F6A37C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78" y="1825625"/>
                <a:ext cx="3561879" cy="4351338"/>
              </a:xfrm>
              <a:prstGeom prst="rect">
                <a:avLst/>
              </a:prstGeom>
              <a:blipFill>
                <a:blip r:embed="rId5"/>
                <a:stretch>
                  <a:fillRect l="-2226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5C288-B706-87E5-082E-11DF5BAC8C61}"/>
              </a:ext>
            </a:extLst>
          </p:cNvPr>
          <p:cNvSpPr txBox="1"/>
          <p:nvPr/>
        </p:nvSpPr>
        <p:spPr>
          <a:xfrm>
            <a:off x="174806" y="6011396"/>
            <a:ext cx="371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Marković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Mizrahi,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Querlioz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Grollier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(2020). Physics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499-510.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8D9BF-AA62-412F-4C5F-DD23E4984BAD}"/>
              </a:ext>
            </a:extLst>
          </p:cNvPr>
          <p:cNvSpPr txBox="1"/>
          <p:nvPr/>
        </p:nvSpPr>
        <p:spPr>
          <a:xfrm>
            <a:off x="8223227" y="6011395"/>
            <a:ext cx="344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Patterson, David, et al. "Carbon emissions and large neural network training."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arXiv:2104.10350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35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Long-range order?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2A4F2-BBF6-4E89-1039-534AD429380C}"/>
              </a:ext>
            </a:extLst>
          </p:cNvPr>
          <p:cNvGrpSpPr/>
          <p:nvPr/>
        </p:nvGrpSpPr>
        <p:grpSpPr>
          <a:xfrm>
            <a:off x="9446403" y="1476584"/>
            <a:ext cx="1674738" cy="5173787"/>
            <a:chOff x="8187813" y="1134288"/>
            <a:chExt cx="1674738" cy="51737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696869-F108-105A-6611-721CE00B2C8A}"/>
                </a:ext>
              </a:extLst>
            </p:cNvPr>
            <p:cNvSpPr/>
            <p:nvPr/>
          </p:nvSpPr>
          <p:spPr>
            <a:xfrm>
              <a:off x="8206992" y="2984131"/>
              <a:ext cx="1655559" cy="2828247"/>
            </a:xfrm>
            <a:prstGeom prst="rect">
              <a:avLst/>
            </a:prstGeom>
            <a:blipFill dpi="0" rotWithShape="1">
              <a:blip r:embed="rId3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96E1D9-A813-3104-794E-138D828212DE}"/>
                </a:ext>
              </a:extLst>
            </p:cNvPr>
            <p:cNvGrpSpPr/>
            <p:nvPr/>
          </p:nvGrpSpPr>
          <p:grpSpPr>
            <a:xfrm>
              <a:off x="8524021" y="2813240"/>
              <a:ext cx="1186842" cy="3312935"/>
              <a:chOff x="6885763" y="3548593"/>
              <a:chExt cx="1186842" cy="331293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71F929-241C-3CAC-A100-F6A2D2140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007888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A6EC475-1664-1B05-5DB0-2CE4C01D3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233409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709F149-CA46-C1FC-E4F2-0A64ABC98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9668" y="5230869"/>
                <a:ext cx="0" cy="6579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EB34DE9-9AD6-83D6-CA18-7C9A8147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639" y="4448558"/>
                <a:ext cx="2029" cy="5415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D93D363-021A-58B9-3D6C-221FF51A3E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763" y="4463796"/>
                <a:ext cx="841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646C5E8-D978-92F3-045F-2262AAD49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787" y="5872581"/>
                <a:ext cx="8228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2E1D047-BB39-A7AC-CDA4-625A59D78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5872581"/>
                <a:ext cx="0" cy="98894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EA79E5-0BB2-C9E0-B09B-39A1E1576F32}"/>
                  </a:ext>
                </a:extLst>
              </p:cNvPr>
              <p:cNvSpPr txBox="1"/>
              <p:nvPr/>
            </p:nvSpPr>
            <p:spPr>
              <a:xfrm>
                <a:off x="7051786" y="5233410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R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98DF7E-231C-7EF1-2EF3-70EA18F0CB7E}"/>
                  </a:ext>
                </a:extLst>
              </p:cNvPr>
              <p:cNvSpPr txBox="1"/>
              <p:nvPr/>
            </p:nvSpPr>
            <p:spPr>
              <a:xfrm>
                <a:off x="7796691" y="5233409"/>
                <a:ext cx="222818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C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931E47-32B6-5A2C-FA5A-36058A70D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3548593"/>
                <a:ext cx="0" cy="9152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A6489D-CCA4-6D4D-156B-30CB550CA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4448558"/>
                <a:ext cx="0" cy="3542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82A6E2-3B11-BEAE-68A7-5BC72DBB1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5509773"/>
                <a:ext cx="0" cy="379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93736E-7478-F451-B283-23C16065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91756" y="1744589"/>
              <a:ext cx="1888209" cy="76348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0A8266-DBE2-4424-C1F5-987FB324C7D6}"/>
                </a:ext>
              </a:extLst>
            </p:cNvPr>
            <p:cNvCxnSpPr>
              <a:cxnSpLocks/>
            </p:cNvCxnSpPr>
            <p:nvPr/>
          </p:nvCxnSpPr>
          <p:spPr>
            <a:xfrm>
              <a:off x="8583604" y="6106848"/>
              <a:ext cx="6858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D7340F-984A-3FEF-B477-67CC100F416A}"/>
                </a:ext>
              </a:extLst>
            </p:cNvPr>
            <p:cNvCxnSpPr>
              <a:cxnSpLocks/>
            </p:cNvCxnSpPr>
            <p:nvPr/>
          </p:nvCxnSpPr>
          <p:spPr>
            <a:xfrm>
              <a:off x="8698126" y="6209227"/>
              <a:ext cx="4682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6E8474-3C62-521F-FE19-91A00B92072A}"/>
                </a:ext>
              </a:extLst>
            </p:cNvPr>
            <p:cNvCxnSpPr>
              <a:cxnSpLocks/>
            </p:cNvCxnSpPr>
            <p:nvPr/>
          </p:nvCxnSpPr>
          <p:spPr>
            <a:xfrm>
              <a:off x="8814407" y="6308075"/>
              <a:ext cx="2407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612301-8298-96E2-62D1-3BFC1B429714}"/>
                </a:ext>
              </a:extLst>
            </p:cNvPr>
            <p:cNvSpPr/>
            <p:nvPr/>
          </p:nvSpPr>
          <p:spPr>
            <a:xfrm>
              <a:off x="8869401" y="1395159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FF4B09-AA52-15FA-4F40-36D0FA14C9C7}"/>
                </a:ext>
              </a:extLst>
            </p:cNvPr>
            <p:cNvSpPr txBox="1"/>
            <p:nvPr/>
          </p:nvSpPr>
          <p:spPr>
            <a:xfrm>
              <a:off x="9144616" y="1922382"/>
              <a:ext cx="60914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 err="1">
                  <a:latin typeface="Helvetica" pitchFamily="2" charset="0"/>
                </a:rPr>
                <a:t>R</a:t>
              </a:r>
              <a:r>
                <a:rPr lang="en-US" sz="2400" baseline="30000" dirty="0" err="1">
                  <a:latin typeface="Helvetica" pitchFamily="2" charset="0"/>
                </a:rPr>
                <a:t>load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2C430E-D2E5-B07A-F4CA-63994C5654C6}"/>
                </a:ext>
              </a:extLst>
            </p:cNvPr>
            <p:cNvSpPr txBox="1"/>
            <p:nvPr/>
          </p:nvSpPr>
          <p:spPr>
            <a:xfrm>
              <a:off x="9055006" y="1134288"/>
              <a:ext cx="36388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r>
                <a:rPr lang="en-US" sz="2400" baseline="30000" dirty="0">
                  <a:latin typeface="Helvetica" pitchFamily="2" charset="0"/>
                </a:rPr>
                <a:t>in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BAEF7-3712-D6DA-2A47-928F25D6AD61}"/>
                </a:ext>
              </a:extLst>
            </p:cNvPr>
            <p:cNvSpPr/>
            <p:nvPr/>
          </p:nvSpPr>
          <p:spPr>
            <a:xfrm>
              <a:off x="8869218" y="3658033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EBA840-B361-19B4-8870-D588AA5B92D3}"/>
                </a:ext>
              </a:extLst>
            </p:cNvPr>
            <p:cNvSpPr txBox="1"/>
            <p:nvPr/>
          </p:nvSpPr>
          <p:spPr>
            <a:xfrm>
              <a:off x="8996591" y="3769296"/>
              <a:ext cx="205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3DCA72-C7F6-8E4A-DD9A-8380F2B1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813" y="3709605"/>
              <a:ext cx="701603" cy="14230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58A2D-9815-0C7A-A926-E1DA2D608EA5}"/>
                  </a:ext>
                </a:extLst>
              </p:cNvPr>
              <p:cNvSpPr txBox="1"/>
              <p:nvPr/>
            </p:nvSpPr>
            <p:spPr>
              <a:xfrm>
                <a:off x="1496076" y="1932069"/>
                <a:ext cx="4473019" cy="839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𝑙𝑜𝑎𝑑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58A2D-9815-0C7A-A926-E1DA2D608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076" y="1932069"/>
                <a:ext cx="4473019" cy="839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A743F-4D1F-7D7B-51FC-28A60B81F32C}"/>
                  </a:ext>
                </a:extLst>
              </p:cNvPr>
              <p:cNvSpPr txBox="1"/>
              <p:nvPr/>
            </p:nvSpPr>
            <p:spPr>
              <a:xfrm>
                <a:off x="1415391" y="2936191"/>
                <a:ext cx="8744338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𝑐𝑜𝑢𝑝𝑙𝑒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A743F-4D1F-7D7B-51FC-28A60B81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91" y="2936191"/>
                <a:ext cx="8744338" cy="662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D0E1C6-0338-F581-618B-3367D97D92A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752" y="4085713"/>
            <a:ext cx="4674166" cy="194448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95B947-4FCE-F496-730E-2A003677A57F}"/>
              </a:ext>
            </a:extLst>
          </p:cNvPr>
          <p:cNvGrpSpPr/>
          <p:nvPr/>
        </p:nvGrpSpPr>
        <p:grpSpPr>
          <a:xfrm>
            <a:off x="816390" y="4111592"/>
            <a:ext cx="2408316" cy="2088406"/>
            <a:chOff x="5857843" y="419095"/>
            <a:chExt cx="4154345" cy="3602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D98D40C-AACB-F420-430D-4683AE55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7843" y="509349"/>
              <a:ext cx="3691595" cy="3512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32BD9B-A47D-0F00-A4CD-0075E955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48" y="419095"/>
              <a:ext cx="1850140" cy="1851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2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Self-organized criticality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BCBB4-0385-01A0-904D-083EBE55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99" y="2236622"/>
            <a:ext cx="2600325" cy="2600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3DC92-8A9E-49C6-9F4C-51CDBC6CBB4E}"/>
              </a:ext>
            </a:extLst>
          </p:cNvPr>
          <p:cNvSpPr txBox="1"/>
          <p:nvPr/>
        </p:nvSpPr>
        <p:spPr>
          <a:xfrm>
            <a:off x="3411790" y="1380665"/>
            <a:ext cx="3316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Sandpile model: </a:t>
            </a:r>
          </a:p>
          <a:p>
            <a:pPr algn="ctr"/>
            <a:r>
              <a:rPr lang="en-US" sz="2400" dirty="0"/>
              <a:t>Self-organized criticality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EEABB-9E31-F723-B6CC-190DAD13F98E}"/>
              </a:ext>
            </a:extLst>
          </p:cNvPr>
          <p:cNvSpPr txBox="1"/>
          <p:nvPr/>
        </p:nvSpPr>
        <p:spPr>
          <a:xfrm>
            <a:off x="328803" y="1668026"/>
            <a:ext cx="331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Thermal neuristors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3E200-E19A-B204-44D5-CB7808CEE37E}"/>
              </a:ext>
            </a:extLst>
          </p:cNvPr>
          <p:cNvSpPr txBox="1"/>
          <p:nvPr/>
        </p:nvSpPr>
        <p:spPr>
          <a:xfrm>
            <a:off x="3665053" y="4848437"/>
            <a:ext cx="379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https://runestone.academy/ns/books/published/complex/SelfOrganizedCriticality/ImplementingTheSandPile.html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02B9A-43B8-36A9-3589-E872A63238E3}"/>
              </a:ext>
            </a:extLst>
          </p:cNvPr>
          <p:cNvSpPr txBox="1"/>
          <p:nvPr/>
        </p:nvSpPr>
        <p:spPr>
          <a:xfrm>
            <a:off x="7132343" y="6009570"/>
            <a:ext cx="507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Bak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Per, Chao Tang, and Kurt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Wiesenfeld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"Self-organized criticality: An explanation of the 1/f noise."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59.4 (1987): 381.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B67D3-AAD5-B543-3C25-31BB26258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0" y="2211662"/>
            <a:ext cx="2600325" cy="2602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68607-00E2-2853-4A89-B1BD8665B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31" y="2709887"/>
            <a:ext cx="5295950" cy="1865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14A1F9-DEF1-CB8E-9212-4C55E73B1095}"/>
              </a:ext>
            </a:extLst>
          </p:cNvPr>
          <p:cNvSpPr txBox="1"/>
          <p:nvPr/>
        </p:nvSpPr>
        <p:spPr>
          <a:xfrm>
            <a:off x="6784960" y="6392501"/>
            <a:ext cx="5768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Hesse, Janina,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Thilo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Gross. "Self-organized criticality as a fundamental property of neural systems."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systems neuroscience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 (2014): 166.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14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Long-range order?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80BD62-0317-7AEC-4BD7-E643E6C07CD5}"/>
                  </a:ext>
                </a:extLst>
              </p:cNvPr>
              <p:cNvSpPr txBox="1"/>
              <p:nvPr/>
            </p:nvSpPr>
            <p:spPr>
              <a:xfrm>
                <a:off x="2518807" y="2080650"/>
                <a:ext cx="4652556" cy="839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𝑙𝑜𝑎𝑑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80BD62-0317-7AEC-4BD7-E643E6C0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807" y="2080650"/>
                <a:ext cx="4652556" cy="839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EB714C-17AD-5DE2-BAE8-1E4B9D2ECBD1}"/>
                  </a:ext>
                </a:extLst>
              </p:cNvPr>
              <p:cNvSpPr txBox="1"/>
              <p:nvPr/>
            </p:nvSpPr>
            <p:spPr>
              <a:xfrm>
                <a:off x="2412891" y="3084772"/>
                <a:ext cx="6672724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𝑒𝑛𝑣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𝑐𝑜𝑢𝑝𝑙𝑒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EB714C-17AD-5DE2-BAE8-1E4B9D2E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891" y="3084772"/>
                <a:ext cx="6672724" cy="852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427A3D0-91DD-4E4A-C34D-6633858EE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064" y="5083554"/>
            <a:ext cx="1393435" cy="139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DBD43F-7F30-6348-2926-762638CFF052}"/>
              </a:ext>
            </a:extLst>
          </p:cNvPr>
          <p:cNvSpPr txBox="1"/>
          <p:nvPr/>
        </p:nvSpPr>
        <p:spPr>
          <a:xfrm>
            <a:off x="974055" y="1589665"/>
            <a:ext cx="287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Fast spiking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CC30-C6E0-6380-2ADA-5D63C3880DF6}"/>
              </a:ext>
            </a:extLst>
          </p:cNvPr>
          <p:cNvSpPr txBox="1"/>
          <p:nvPr/>
        </p:nvSpPr>
        <p:spPr>
          <a:xfrm>
            <a:off x="974055" y="3973530"/>
            <a:ext cx="321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Slow memory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76237-3DF1-0BBC-2BC7-BAAB8308BB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53" y="5083554"/>
            <a:ext cx="1395998" cy="1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Long-range order?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80BD62-0317-7AEC-4BD7-E643E6C07CD5}"/>
                  </a:ext>
                </a:extLst>
              </p:cNvPr>
              <p:cNvSpPr txBox="1"/>
              <p:nvPr/>
            </p:nvSpPr>
            <p:spPr>
              <a:xfrm>
                <a:off x="2518807" y="2080650"/>
                <a:ext cx="4652556" cy="839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𝑙𝑜𝑎𝑑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80BD62-0317-7AEC-4BD7-E643E6C0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807" y="2080650"/>
                <a:ext cx="4652556" cy="839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EB714C-17AD-5DE2-BAE8-1E4B9D2ECBD1}"/>
                  </a:ext>
                </a:extLst>
              </p:cNvPr>
              <p:cNvSpPr txBox="1"/>
              <p:nvPr/>
            </p:nvSpPr>
            <p:spPr>
              <a:xfrm>
                <a:off x="2412891" y="3084772"/>
                <a:ext cx="6672724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𝑒𝑛𝑣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𝑐𝑜𝑢𝑝𝑙𝑒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EB714C-17AD-5DE2-BAE8-1E4B9D2E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891" y="3084772"/>
                <a:ext cx="6672724" cy="852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BDBD43F-7F30-6348-2926-762638CFF052}"/>
              </a:ext>
            </a:extLst>
          </p:cNvPr>
          <p:cNvSpPr txBox="1"/>
          <p:nvPr/>
        </p:nvSpPr>
        <p:spPr>
          <a:xfrm>
            <a:off x="974055" y="1589665"/>
            <a:ext cx="287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Fast spiking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CC30-C6E0-6380-2ADA-5D63C3880DF6}"/>
              </a:ext>
            </a:extLst>
          </p:cNvPr>
          <p:cNvSpPr txBox="1"/>
          <p:nvPr/>
        </p:nvSpPr>
        <p:spPr>
          <a:xfrm>
            <a:off x="974055" y="3973530"/>
            <a:ext cx="321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Slow memory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BA0DD-EFB5-2280-757F-F0C0FD2D8B54}"/>
              </a:ext>
            </a:extLst>
          </p:cNvPr>
          <p:cNvSpPr txBox="1"/>
          <p:nvPr/>
        </p:nvSpPr>
        <p:spPr>
          <a:xfrm>
            <a:off x="1508085" y="2884470"/>
            <a:ext cx="101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Time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17BF0-E7C5-2568-0448-49A017DF6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064" y="5083554"/>
            <a:ext cx="1393435" cy="139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01E3A-6FD1-3D3F-C3A4-F61E40A24B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53" y="5083554"/>
            <a:ext cx="1395998" cy="1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Avalanche size distribution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344A2-6D5D-D719-D18B-B3EA79943A65}"/>
              </a:ext>
            </a:extLst>
          </p:cNvPr>
          <p:cNvGrpSpPr/>
          <p:nvPr/>
        </p:nvGrpSpPr>
        <p:grpSpPr>
          <a:xfrm>
            <a:off x="2742080" y="1985809"/>
            <a:ext cx="5486400" cy="4029075"/>
            <a:chOff x="144350" y="530400"/>
            <a:chExt cx="5486400" cy="402907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BB2AF46-8D70-F6E0-36FA-14F85DA28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50" y="530400"/>
              <a:ext cx="5486400" cy="402907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CB718BE-8737-1323-8AB2-80C4AF014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9917" t="3623" r="2420" b="61884"/>
            <a:stretch/>
          </p:blipFill>
          <p:spPr>
            <a:xfrm>
              <a:off x="3545425" y="702594"/>
              <a:ext cx="1905001" cy="15113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182DD5-6436-129A-73D9-6347E7958FF8}"/>
                </a:ext>
              </a:extLst>
            </p:cNvPr>
            <p:cNvSpPr/>
            <p:nvPr/>
          </p:nvSpPr>
          <p:spPr>
            <a:xfrm>
              <a:off x="2349710" y="702596"/>
              <a:ext cx="1015389" cy="545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8E4F0-043A-596E-DB08-B476DC730305}"/>
                    </a:ext>
                  </a:extLst>
                </p:cNvPr>
                <p:cNvSpPr txBox="1"/>
                <p:nvPr/>
              </p:nvSpPr>
              <p:spPr>
                <a:xfrm>
                  <a:off x="2096073" y="910491"/>
                  <a:ext cx="1522661" cy="4980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−1.58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8E4F0-043A-596E-DB08-B476DC730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073" y="910491"/>
                  <a:ext cx="1522661" cy="4980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BC5B1E0-48D2-45EF-F65C-4255CF7C7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064" y="5083554"/>
            <a:ext cx="1393435" cy="13934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9A750-DDB1-E33F-6EE8-AF85A80A03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53" y="5083554"/>
            <a:ext cx="1395998" cy="139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44EC2-9609-3154-C147-982AFD5A4EED}"/>
                  </a:ext>
                </a:extLst>
              </p:cNvPr>
              <p:cNvSpPr txBox="1"/>
              <p:nvPr/>
            </p:nvSpPr>
            <p:spPr>
              <a:xfrm>
                <a:off x="4693803" y="1514379"/>
                <a:ext cx="2536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=9.96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44EC2-9609-3154-C147-982AFD5A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803" y="1514379"/>
                <a:ext cx="2536977" cy="369332"/>
              </a:xfrm>
              <a:prstGeom prst="rect">
                <a:avLst/>
              </a:prstGeom>
              <a:blipFill>
                <a:blip r:embed="rId10"/>
                <a:stretch>
                  <a:fillRect l="-2404" r="-24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2C1A8D-C618-89D4-284F-624DBDD7706B}"/>
              </a:ext>
            </a:extLst>
          </p:cNvPr>
          <p:cNvSpPr txBox="1"/>
          <p:nvPr/>
        </p:nvSpPr>
        <p:spPr>
          <a:xfrm>
            <a:off x="0" y="6396335"/>
            <a:ext cx="6506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Y. H.,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Sipling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Qiu, E., Schuller, I. K. and Di Ventra, M. (2023). Collective dynamics and long-range order in thermal neuristor networks.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arXiv:2312.12899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22F0F12-B8E2-B365-3AE7-C9CFE74D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445"/>
          <a:stretch/>
        </p:blipFill>
        <p:spPr>
          <a:xfrm>
            <a:off x="1992417" y="3491293"/>
            <a:ext cx="3953818" cy="3357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C16C9-CA37-DE70-9709-EAA47C7BA5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00" y="3624061"/>
            <a:ext cx="3176067" cy="26512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BABE6B6-35FD-BA40-656B-DAB0C379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5033" y="3500437"/>
            <a:ext cx="4464844" cy="33575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3B0BA5-C430-75DD-B9EE-64C68F4625CA}"/>
              </a:ext>
            </a:extLst>
          </p:cNvPr>
          <p:cNvSpPr txBox="1"/>
          <p:nvPr/>
        </p:nvSpPr>
        <p:spPr>
          <a:xfrm>
            <a:off x="4691858" y="3624855"/>
            <a:ext cx="1317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Long-range Order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A8C198-8683-0540-8E69-B20EFF52E8C5}"/>
              </a:ext>
            </a:extLst>
          </p:cNvPr>
          <p:cNvSpPr txBox="1"/>
          <p:nvPr/>
        </p:nvSpPr>
        <p:spPr>
          <a:xfrm>
            <a:off x="4650142" y="4140105"/>
            <a:ext cx="1418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Phase Boundary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F8213-C079-0B82-4954-FE2AAFBB8FA9}"/>
              </a:ext>
            </a:extLst>
          </p:cNvPr>
          <p:cNvSpPr txBox="1"/>
          <p:nvPr/>
        </p:nvSpPr>
        <p:spPr>
          <a:xfrm>
            <a:off x="2583968" y="5630829"/>
            <a:ext cx="10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E6989-3374-7879-53EC-31A6B4302F4A}"/>
              </a:ext>
            </a:extLst>
          </p:cNvPr>
          <p:cNvSpPr txBox="1"/>
          <p:nvPr/>
        </p:nvSpPr>
        <p:spPr>
          <a:xfrm>
            <a:off x="3613522" y="4878255"/>
            <a:ext cx="10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Rigid State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E85FD2-F773-009B-8E9A-960D9DC6A21F}"/>
              </a:ext>
            </a:extLst>
          </p:cNvPr>
          <p:cNvGrpSpPr/>
          <p:nvPr/>
        </p:nvGrpSpPr>
        <p:grpSpPr>
          <a:xfrm>
            <a:off x="1746563" y="397801"/>
            <a:ext cx="4114800" cy="3021806"/>
            <a:chOff x="144350" y="530400"/>
            <a:chExt cx="5486400" cy="4029075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15E8D20-F574-0015-DD6D-1680B417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4350" y="530400"/>
              <a:ext cx="5486400" cy="402907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5A19B01-D72C-4C0D-00F4-CDA47B515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9917" t="3623" r="2420" b="61884"/>
            <a:stretch/>
          </p:blipFill>
          <p:spPr>
            <a:xfrm>
              <a:off x="3545425" y="702594"/>
              <a:ext cx="1905001" cy="15113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D4C9EB-B39C-4548-DAF1-A5ACD74B26CE}"/>
                </a:ext>
              </a:extLst>
            </p:cNvPr>
            <p:cNvSpPr/>
            <p:nvPr/>
          </p:nvSpPr>
          <p:spPr>
            <a:xfrm>
              <a:off x="2349710" y="702596"/>
              <a:ext cx="1015389" cy="545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CDA5334-46F5-AFD8-3235-B2918BAD10D9}"/>
                    </a:ext>
                  </a:extLst>
                </p:cNvPr>
                <p:cNvSpPr txBox="1"/>
                <p:nvPr/>
              </p:nvSpPr>
              <p:spPr>
                <a:xfrm>
                  <a:off x="2096073" y="910491"/>
                  <a:ext cx="1524691" cy="498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−1.58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CDA5334-46F5-AFD8-3235-B2918BAD1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073" y="910491"/>
                  <a:ext cx="1524691" cy="498000"/>
                </a:xfrm>
                <a:prstGeom prst="rect">
                  <a:avLst/>
                </a:prstGeom>
                <a:blipFill>
                  <a:blip r:embed="rId10"/>
                  <a:stretch>
                    <a:fillRect l="-2139" r="-26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E3FEC9-9B66-8913-711C-441443A776F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15567" y="3869877"/>
            <a:ext cx="1887814" cy="352772"/>
          </a:xfrm>
          <a:prstGeom prst="bentConnector3">
            <a:avLst>
              <a:gd name="adj1" fmla="val -167"/>
            </a:avLst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8ED3EB2-E9DF-E28C-398F-AA99FE759C7D}"/>
              </a:ext>
            </a:extLst>
          </p:cNvPr>
          <p:cNvSpPr/>
          <p:nvPr/>
        </p:nvSpPr>
        <p:spPr>
          <a:xfrm>
            <a:off x="6724393" y="3636262"/>
            <a:ext cx="3172784" cy="2650745"/>
          </a:xfrm>
          <a:prstGeom prst="rect">
            <a:avLst/>
          </a:prstGeom>
          <a:blipFill dpi="0" rotWithShape="1">
            <a:blip r:embed="rId11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2476DB-EAE1-B2DB-5175-DF2E6E9A1F68}"/>
              </a:ext>
            </a:extLst>
          </p:cNvPr>
          <p:cNvSpPr/>
          <p:nvPr/>
        </p:nvSpPr>
        <p:spPr>
          <a:xfrm>
            <a:off x="8327763" y="3685781"/>
            <a:ext cx="365453" cy="360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B6629-413D-EFA5-99EA-283AC099D3EA}"/>
              </a:ext>
            </a:extLst>
          </p:cNvPr>
          <p:cNvGrpSpPr/>
          <p:nvPr/>
        </p:nvGrpSpPr>
        <p:grpSpPr>
          <a:xfrm>
            <a:off x="5882797" y="397800"/>
            <a:ext cx="4236244" cy="3021806"/>
            <a:chOff x="5659329" y="530399"/>
            <a:chExt cx="5648325" cy="4029075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79F6231-1F98-690C-C18E-24622319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59329" y="530399"/>
              <a:ext cx="5648325" cy="402907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EC03F0-8BA4-F7FB-2B95-F4022C949E9B}"/>
                </a:ext>
              </a:extLst>
            </p:cNvPr>
            <p:cNvSpPr/>
            <p:nvPr/>
          </p:nvSpPr>
          <p:spPr>
            <a:xfrm>
              <a:off x="7972334" y="665271"/>
              <a:ext cx="1881263" cy="1555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3C16E06-3E11-5121-07D6-A96766E38009}"/>
                </a:ext>
              </a:extLst>
            </p:cNvPr>
            <p:cNvSpPr/>
            <p:nvPr/>
          </p:nvSpPr>
          <p:spPr>
            <a:xfrm>
              <a:off x="7792455" y="990662"/>
              <a:ext cx="940632" cy="6754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09F90AE3-53CE-D1C6-3C93-31163E957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9917" t="3623" r="2420" b="61884"/>
            <a:stretch/>
          </p:blipFill>
          <p:spPr>
            <a:xfrm>
              <a:off x="9031825" y="702594"/>
              <a:ext cx="1905001" cy="1511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8DBF428-9518-0915-4B09-5BD8B657C5F4}"/>
                    </a:ext>
                  </a:extLst>
                </p:cNvPr>
                <p:cNvSpPr txBox="1"/>
                <p:nvPr/>
              </p:nvSpPr>
              <p:spPr>
                <a:xfrm>
                  <a:off x="7363824" y="910491"/>
                  <a:ext cx="1524691" cy="498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−3.56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8DBF428-9518-0915-4B09-5BD8B657C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824" y="910491"/>
                  <a:ext cx="1524691" cy="498000"/>
                </a:xfrm>
                <a:prstGeom prst="rect">
                  <a:avLst/>
                </a:prstGeom>
                <a:blipFill>
                  <a:blip r:embed="rId14"/>
                  <a:stretch>
                    <a:fillRect l="-2139" r="-26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B07069-3EC1-182C-6889-4B052C483ED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3" t="12268" r="38428" b="82399"/>
          <a:stretch/>
        </p:blipFill>
        <p:spPr>
          <a:xfrm>
            <a:off x="4321884" y="4283122"/>
            <a:ext cx="583529" cy="2257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6081AF-A4CC-FB96-98C1-27772290BE53}"/>
              </a:ext>
            </a:extLst>
          </p:cNvPr>
          <p:cNvSpPr/>
          <p:nvPr/>
        </p:nvSpPr>
        <p:spPr>
          <a:xfrm>
            <a:off x="4297369" y="3651503"/>
            <a:ext cx="352773" cy="41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A89610-981E-0872-6205-4B1929BCC9F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3" t="6283" r="38428" b="87164"/>
          <a:stretch/>
        </p:blipFill>
        <p:spPr>
          <a:xfrm>
            <a:off x="4295694" y="3767690"/>
            <a:ext cx="643852" cy="306032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A3FC709-646A-4A74-DB88-D4574BA49A7C}"/>
              </a:ext>
            </a:extLst>
          </p:cNvPr>
          <p:cNvCxnSpPr>
            <a:cxnSpLocks/>
          </p:cNvCxnSpPr>
          <p:nvPr/>
        </p:nvCxnSpPr>
        <p:spPr>
          <a:xfrm flipV="1">
            <a:off x="4676799" y="2749641"/>
            <a:ext cx="2023110" cy="2240528"/>
          </a:xfrm>
          <a:prstGeom prst="bentConnector3">
            <a:avLst>
              <a:gd name="adj1" fmla="val 65246"/>
            </a:avLst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36">
            <a:extLst>
              <a:ext uri="{FF2B5EF4-FFF2-40B4-BE49-F238E27FC236}">
                <a16:creationId xmlns:a16="http://schemas.microsoft.com/office/drawing/2014/main" id="{19294FF3-6637-589D-8CE9-2F6554DC065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7">
            <a:extLst>
              <a:ext uri="{FF2B5EF4-FFF2-40B4-BE49-F238E27FC236}">
                <a16:creationId xmlns:a16="http://schemas.microsoft.com/office/drawing/2014/main" id="{572DA246-C6E9-F1B2-FD45-9F1FC6708F37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38">
            <a:extLst>
              <a:ext uri="{FF2B5EF4-FFF2-40B4-BE49-F238E27FC236}">
                <a16:creationId xmlns:a16="http://schemas.microsoft.com/office/drawing/2014/main" id="{B1DAD3B3-D5BB-74F4-7549-CF897D839ACE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9">
            <a:extLst>
              <a:ext uri="{FF2B5EF4-FFF2-40B4-BE49-F238E27FC236}">
                <a16:creationId xmlns:a16="http://schemas.microsoft.com/office/drawing/2014/main" id="{0879D44E-A5FB-0B42-5596-B0DF57A7463A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40">
            <a:extLst>
              <a:ext uri="{FF2B5EF4-FFF2-40B4-BE49-F238E27FC236}">
                <a16:creationId xmlns:a16="http://schemas.microsoft.com/office/drawing/2014/main" id="{633B1B43-A875-1AF3-C2AC-0727DC62E433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41">
            <a:extLst>
              <a:ext uri="{FF2B5EF4-FFF2-40B4-BE49-F238E27FC236}">
                <a16:creationId xmlns:a16="http://schemas.microsoft.com/office/drawing/2014/main" id="{7C0C75BD-50F2-719B-3158-56589A42AC28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42">
            <a:extLst>
              <a:ext uri="{FF2B5EF4-FFF2-40B4-BE49-F238E27FC236}">
                <a16:creationId xmlns:a16="http://schemas.microsoft.com/office/drawing/2014/main" id="{B6D2B74E-8EB4-1537-AF9C-AC013EFBC10D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43">
            <a:extLst>
              <a:ext uri="{FF2B5EF4-FFF2-40B4-BE49-F238E27FC236}">
                <a16:creationId xmlns:a16="http://schemas.microsoft.com/office/drawing/2014/main" id="{7CFFA1DC-01FB-FB24-8EC9-837A55AE8EEA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7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9">
            <a:extLst>
              <a:ext uri="{FF2B5EF4-FFF2-40B4-BE49-F238E27FC236}">
                <a16:creationId xmlns:a16="http://schemas.microsoft.com/office/drawing/2014/main" id="{C043E966-CA60-007F-1276-5AAB496A386D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Application: MNIST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4" name="直接连接符 31">
            <a:extLst>
              <a:ext uri="{FF2B5EF4-FFF2-40B4-BE49-F238E27FC236}">
                <a16:creationId xmlns:a16="http://schemas.microsoft.com/office/drawing/2014/main" id="{E85DF656-2B58-DDFE-5588-4AE7F0C90A80}"/>
              </a:ext>
            </a:extLst>
          </p:cNvPr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40">
            <a:extLst>
              <a:ext uri="{FF2B5EF4-FFF2-40B4-BE49-F238E27FC236}">
                <a16:creationId xmlns:a16="http://schemas.microsoft.com/office/drawing/2014/main" id="{F1783B61-EEE0-A042-E348-CC2BD7158E6B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41">
            <a:extLst>
              <a:ext uri="{FF2B5EF4-FFF2-40B4-BE49-F238E27FC236}">
                <a16:creationId xmlns:a16="http://schemas.microsoft.com/office/drawing/2014/main" id="{DD3D80F9-FF39-15EB-6E21-75A2B235F51F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42">
            <a:extLst>
              <a:ext uri="{FF2B5EF4-FFF2-40B4-BE49-F238E27FC236}">
                <a16:creationId xmlns:a16="http://schemas.microsoft.com/office/drawing/2014/main" id="{6A01DABB-0CBB-7669-94D9-A2131A0ECA0A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3">
            <a:extLst>
              <a:ext uri="{FF2B5EF4-FFF2-40B4-BE49-F238E27FC236}">
                <a16:creationId xmlns:a16="http://schemas.microsoft.com/office/drawing/2014/main" id="{B69226D3-76B8-9EBE-D51C-CB3CA7AB761F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46655-C93E-46A6-38E7-579F83616EEB}"/>
              </a:ext>
            </a:extLst>
          </p:cNvPr>
          <p:cNvGrpSpPr/>
          <p:nvPr/>
        </p:nvGrpSpPr>
        <p:grpSpPr>
          <a:xfrm>
            <a:off x="7916219" y="1909650"/>
            <a:ext cx="4137693" cy="3713179"/>
            <a:chOff x="10554623" y="26977"/>
            <a:chExt cx="4636516" cy="41608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0D4775-A652-A4AC-4312-3EA6038083BA}"/>
                </a:ext>
              </a:extLst>
            </p:cNvPr>
            <p:cNvGrpSpPr/>
            <p:nvPr/>
          </p:nvGrpSpPr>
          <p:grpSpPr>
            <a:xfrm>
              <a:off x="10685686" y="26977"/>
              <a:ext cx="4505453" cy="4160824"/>
              <a:chOff x="11132285" y="0"/>
              <a:chExt cx="4689335" cy="433064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9B43103-EB88-8D3B-F785-CD5F867945F6}"/>
                  </a:ext>
                </a:extLst>
              </p:cNvPr>
              <p:cNvGrpSpPr/>
              <p:nvPr/>
            </p:nvGrpSpPr>
            <p:grpSpPr>
              <a:xfrm>
                <a:off x="11132285" y="0"/>
                <a:ext cx="4689335" cy="4330641"/>
                <a:chOff x="8533830" y="12192"/>
                <a:chExt cx="3955000" cy="3652477"/>
              </a:xfrm>
            </p:grpSpPr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D86BE529-CD65-095E-2F51-7DB659DCD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66764" y="12192"/>
                  <a:ext cx="2122066" cy="3652477"/>
                </a:xfrm>
                <a:prstGeom prst="rect">
                  <a:avLst/>
                </a:prstGeom>
              </p:spPr>
            </p:pic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18E4C0B-14EE-3227-BB9D-094A5BFE7DB5}"/>
                    </a:ext>
                  </a:extLst>
                </p:cNvPr>
                <p:cNvSpPr/>
                <p:nvPr/>
              </p:nvSpPr>
              <p:spPr>
                <a:xfrm>
                  <a:off x="10038387" y="292399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0D54552-6453-3A4D-2E55-47E40A0A1CA9}"/>
                    </a:ext>
                  </a:extLst>
                </p:cNvPr>
                <p:cNvSpPr/>
                <p:nvPr/>
              </p:nvSpPr>
              <p:spPr>
                <a:xfrm>
                  <a:off x="10038387" y="612798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B36B041-4ED4-88BE-7EF9-7F33C0F26316}"/>
                    </a:ext>
                  </a:extLst>
                </p:cNvPr>
                <p:cNvSpPr/>
                <p:nvPr/>
              </p:nvSpPr>
              <p:spPr>
                <a:xfrm>
                  <a:off x="10038387" y="938950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9F21492-9630-3897-590F-E4857F821B1A}"/>
                    </a:ext>
                  </a:extLst>
                </p:cNvPr>
                <p:cNvSpPr/>
                <p:nvPr/>
              </p:nvSpPr>
              <p:spPr>
                <a:xfrm>
                  <a:off x="10038387" y="1259834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F81EA32-E2EA-1070-C001-86B81DB27FE3}"/>
                    </a:ext>
                  </a:extLst>
                </p:cNvPr>
                <p:cNvSpPr/>
                <p:nvPr/>
              </p:nvSpPr>
              <p:spPr>
                <a:xfrm>
                  <a:off x="10038387" y="1580233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14C7D42-A252-4716-F0F2-9FB0846CA14A}"/>
                    </a:ext>
                  </a:extLst>
                </p:cNvPr>
                <p:cNvSpPr/>
                <p:nvPr/>
              </p:nvSpPr>
              <p:spPr>
                <a:xfrm>
                  <a:off x="10038387" y="1906385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5D10ECF-1EB4-145E-9791-E4B1F7BDDD71}"/>
                    </a:ext>
                  </a:extLst>
                </p:cNvPr>
                <p:cNvSpPr/>
                <p:nvPr/>
              </p:nvSpPr>
              <p:spPr>
                <a:xfrm>
                  <a:off x="10038387" y="2220546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FD9300D-ADD7-B108-9AE6-DA9E4CAC96DC}"/>
                    </a:ext>
                  </a:extLst>
                </p:cNvPr>
                <p:cNvSpPr/>
                <p:nvPr/>
              </p:nvSpPr>
              <p:spPr>
                <a:xfrm>
                  <a:off x="10038387" y="2540945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72EAB07-39DF-B411-0CFD-46FA7AEB002B}"/>
                    </a:ext>
                  </a:extLst>
                </p:cNvPr>
                <p:cNvSpPr/>
                <p:nvPr/>
              </p:nvSpPr>
              <p:spPr>
                <a:xfrm>
                  <a:off x="10038387" y="2867097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FB17A62-38CB-907F-9E44-E98F8A025A89}"/>
                    </a:ext>
                  </a:extLst>
                </p:cNvPr>
                <p:cNvSpPr/>
                <p:nvPr/>
              </p:nvSpPr>
              <p:spPr>
                <a:xfrm>
                  <a:off x="10038387" y="3193249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8E0E12E-CEF4-7002-5B3D-B0C447B8C56D}"/>
                    </a:ext>
                  </a:extLst>
                </p:cNvPr>
                <p:cNvSpPr/>
                <p:nvPr/>
              </p:nvSpPr>
              <p:spPr>
                <a:xfrm>
                  <a:off x="8533830" y="446410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960EAF18-627D-08EE-78EF-A127D6C34E15}"/>
                    </a:ext>
                  </a:extLst>
                </p:cNvPr>
                <p:cNvSpPr/>
                <p:nvPr/>
              </p:nvSpPr>
              <p:spPr>
                <a:xfrm>
                  <a:off x="8534528" y="1092960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2A1653A-991F-C9ED-CDCE-9F8F3DD3BCEA}"/>
                    </a:ext>
                  </a:extLst>
                </p:cNvPr>
                <p:cNvSpPr/>
                <p:nvPr/>
              </p:nvSpPr>
              <p:spPr>
                <a:xfrm>
                  <a:off x="8534528" y="1734244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EAABBACC-6D97-B53A-FC55-D6709B8C1284}"/>
                    </a:ext>
                  </a:extLst>
                </p:cNvPr>
                <p:cNvSpPr/>
                <p:nvPr/>
              </p:nvSpPr>
              <p:spPr>
                <a:xfrm>
                  <a:off x="8534528" y="2374556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9ED3D448-83FD-2A14-867E-D36F18BB2E3B}"/>
                    </a:ext>
                  </a:extLst>
                </p:cNvPr>
                <p:cNvSpPr/>
                <p:nvPr/>
              </p:nvSpPr>
              <p:spPr>
                <a:xfrm>
                  <a:off x="8533830" y="3021108"/>
                  <a:ext cx="192912" cy="192912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12"/>
                </a:p>
              </p:txBody>
            </p: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216E827-6D72-8CC6-6A81-E9EEA5BE711B}"/>
                  </a:ext>
                </a:extLst>
              </p:cNvPr>
              <p:cNvCxnSpPr>
                <a:stCxn id="78" idx="6"/>
                <a:endCxn id="68" idx="2"/>
              </p:cNvCxnSpPr>
              <p:nvPr/>
            </p:nvCxnSpPr>
            <p:spPr>
              <a:xfrm flipV="1">
                <a:off x="11361015" y="446599"/>
                <a:ext cx="1555182" cy="1826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71B9F9-77DE-CCF5-7E0E-20F30A9EE1F3}"/>
                  </a:ext>
                </a:extLst>
              </p:cNvPr>
              <p:cNvCxnSpPr>
                <a:cxnSpLocks/>
                <a:stCxn id="78" idx="6"/>
                <a:endCxn id="69" idx="2"/>
              </p:cNvCxnSpPr>
              <p:nvPr/>
            </p:nvCxnSpPr>
            <p:spPr>
              <a:xfrm>
                <a:off x="11361015" y="629205"/>
                <a:ext cx="1555182" cy="1972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7F03220-05C2-FAAD-83E7-13DCB22A02B3}"/>
                  </a:ext>
                </a:extLst>
              </p:cNvPr>
              <p:cNvCxnSpPr>
                <a:cxnSpLocks/>
                <a:stCxn id="78" idx="6"/>
                <a:endCxn id="70" idx="2"/>
              </p:cNvCxnSpPr>
              <p:nvPr/>
            </p:nvCxnSpPr>
            <p:spPr>
              <a:xfrm>
                <a:off x="11361015" y="629205"/>
                <a:ext cx="1555182" cy="5839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0B7E255-0BEE-5C8C-8313-A4730D2649D4}"/>
                  </a:ext>
                </a:extLst>
              </p:cNvPr>
              <p:cNvCxnSpPr>
                <a:cxnSpLocks/>
                <a:stCxn id="78" idx="6"/>
                <a:endCxn id="71" idx="2"/>
              </p:cNvCxnSpPr>
              <p:nvPr/>
            </p:nvCxnSpPr>
            <p:spPr>
              <a:xfrm>
                <a:off x="11361015" y="629205"/>
                <a:ext cx="1555182" cy="9644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E0D9420-1669-3E68-8F17-22608FE66BC8}"/>
                  </a:ext>
                </a:extLst>
              </p:cNvPr>
              <p:cNvCxnSpPr>
                <a:cxnSpLocks/>
                <a:stCxn id="78" idx="6"/>
                <a:endCxn id="72" idx="2"/>
              </p:cNvCxnSpPr>
              <p:nvPr/>
            </p:nvCxnSpPr>
            <p:spPr>
              <a:xfrm>
                <a:off x="11361015" y="629205"/>
                <a:ext cx="1555182" cy="1344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F5220B5-7291-AACB-DA5E-7D93777AE108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11361015" y="629205"/>
                <a:ext cx="1555182" cy="17310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F5FD147-7DA8-F55A-085B-A99E853EA7B8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>
                <a:off x="11361015" y="629205"/>
                <a:ext cx="1555182" cy="21035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5AFE7D7-AFB0-1D8C-B491-FEE7229BB58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11361015" y="629205"/>
                <a:ext cx="1555182" cy="24834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273C736-E2C7-AC42-56A5-B9542064D041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11361015" y="629205"/>
                <a:ext cx="1555182" cy="28701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622C66B-8A70-A533-8286-A7F8A0B79C47}"/>
                  </a:ext>
                </a:extLst>
              </p:cNvPr>
              <p:cNvCxnSpPr>
                <a:cxnSpLocks/>
                <a:stCxn id="78" idx="6"/>
                <a:endCxn id="77" idx="2"/>
              </p:cNvCxnSpPr>
              <p:nvPr/>
            </p:nvCxnSpPr>
            <p:spPr>
              <a:xfrm>
                <a:off x="11361015" y="629205"/>
                <a:ext cx="1555182" cy="32568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C7EA98-1FF5-3EAE-1829-4F27EC4BC444}"/>
                  </a:ext>
                </a:extLst>
              </p:cNvPr>
              <p:cNvCxnSpPr/>
              <p:nvPr/>
            </p:nvCxnSpPr>
            <p:spPr>
              <a:xfrm flipV="1">
                <a:off x="11360187" y="1213196"/>
                <a:ext cx="1555182" cy="1826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ADC95E5-2747-E169-6548-4E2B6E876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1972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CF0987-1608-E095-3C8E-4719457C8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5839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A30497-369A-10E3-4707-D9F0EB28C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9644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18AE6ED-A5E3-A561-7819-242D415FD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1344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BB54973-87F6-1BF3-95B0-1A6E41045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17310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6C6D03A-EB0A-2AC3-861F-0F8765E49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21035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0D0C1FF-1EFF-B9FF-BEFE-773C4FDD8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1395802"/>
                <a:ext cx="1555182" cy="24834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DF33B99-1101-488F-0C81-B13FE04848AD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11360187" y="826487"/>
                <a:ext cx="1556010" cy="5693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707B12-2B61-601B-1D97-22AA188A4FB5}"/>
                  </a:ext>
                </a:extLst>
              </p:cNvPr>
              <p:cNvCxnSpPr>
                <a:cxnSpLocks/>
                <a:stCxn id="79" idx="6"/>
                <a:endCxn id="68" idx="2"/>
              </p:cNvCxnSpPr>
              <p:nvPr/>
            </p:nvCxnSpPr>
            <p:spPr>
              <a:xfrm flipV="1">
                <a:off x="11361843" y="446599"/>
                <a:ext cx="1554354" cy="9492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DBDCBE1-DABE-E911-3B85-BCD0703D298F}"/>
                  </a:ext>
                </a:extLst>
              </p:cNvPr>
              <p:cNvCxnSpPr/>
              <p:nvPr/>
            </p:nvCxnSpPr>
            <p:spPr>
              <a:xfrm flipV="1">
                <a:off x="11360187" y="1979793"/>
                <a:ext cx="1555182" cy="1826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BAB4E88-CC47-603B-AA71-F72D8A80A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162399"/>
                <a:ext cx="1555182" cy="1972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87877D-803A-F107-37DE-ADB8FE281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162399"/>
                <a:ext cx="1555182" cy="5839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680AE2-7343-B05E-339D-9395A01FD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162399"/>
                <a:ext cx="1555182" cy="9644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2DE53B7-0BAC-76AE-18D0-1229AA996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162399"/>
                <a:ext cx="1555182" cy="1344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069CE90-E6D9-3AC2-7135-A9B275A1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162399"/>
                <a:ext cx="1555182" cy="17310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CD34F42-96D2-732F-15F2-28673785812F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flipV="1">
                <a:off x="11360187" y="446599"/>
                <a:ext cx="1556010" cy="1715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9A33F6A-41F7-64FD-9214-08CD8DB91375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11360187" y="826487"/>
                <a:ext cx="1556010" cy="1335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92C2F09-D3D3-02B7-83A8-14CDF58DE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593084"/>
                <a:ext cx="1556010" cy="5693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8148872-DD36-5C52-CA15-B5C626CFA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1843" y="1213196"/>
                <a:ext cx="1554354" cy="9492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5BAEDF-ABC1-3F72-92D5-22983B483E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2748187"/>
                <a:ext cx="1555182" cy="1826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6477AED-3678-FB75-C4EC-31CB02F24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930793"/>
                <a:ext cx="1555182" cy="1972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EC7B300-30E0-C36F-D373-893B5C18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930793"/>
                <a:ext cx="1555182" cy="5839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CEEB096-5B04-82E5-91AC-A7D18C0DF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2930793"/>
                <a:ext cx="1555182" cy="9644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4EC540B-213A-28F1-5DA3-9680027B4440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flipV="1">
                <a:off x="11360187" y="446599"/>
                <a:ext cx="1556010" cy="24841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CD85310-06B0-5E34-A6CE-5735350E7758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11360187" y="826487"/>
                <a:ext cx="1556010" cy="21043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00BAD48-9839-1ECF-F67E-3120677BF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214993"/>
                <a:ext cx="1556010" cy="1715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08D7D33-11C7-5E6C-0F1F-E8865B4594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594881"/>
                <a:ext cx="1556010" cy="1335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584647F-F866-23D6-B77E-1BE1A0423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2361478"/>
                <a:ext cx="1556010" cy="5693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AFF4214-257D-3615-B09E-43F06C005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1843" y="1981590"/>
                <a:ext cx="1554354" cy="9492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42687-0BE6-1A7B-7EB3-DDBDC36C0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3517811"/>
                <a:ext cx="1555182" cy="1826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CA77F76-A3FF-071C-D0BB-699FA6926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187" y="3700417"/>
                <a:ext cx="1555182" cy="1972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BDCE4B8-A7A2-606C-004C-804F550D8A75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flipV="1">
                <a:off x="11360187" y="446599"/>
                <a:ext cx="1556010" cy="325381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479FA72-5AC6-F738-3781-029C33A8D294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11360187" y="826487"/>
                <a:ext cx="1556010" cy="28739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21392-4F45-70D5-BCB4-09C05DBEA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216223"/>
                <a:ext cx="1556010" cy="24841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7B8093-55DA-CF69-47FF-BF0AD2F73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596111"/>
                <a:ext cx="1556010" cy="21043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72E953F-52AB-649A-E79C-9A56B200B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1984617"/>
                <a:ext cx="1556010" cy="1715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3C2BB4F-5213-0D10-8344-DCB0D7FFD7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2364505"/>
                <a:ext cx="1556010" cy="1335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8E707B8-C967-AD03-5ED6-378209584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0187" y="3131102"/>
                <a:ext cx="1556010" cy="5693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AEDCDB6-D4FA-693B-343C-6D4A2507F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1843" y="2751214"/>
                <a:ext cx="1554354" cy="9492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F722B8-62A8-E5C9-CB24-18920015AC53}"/>
                </a:ext>
              </a:extLst>
            </p:cNvPr>
            <p:cNvSpPr/>
            <p:nvPr/>
          </p:nvSpPr>
          <p:spPr>
            <a:xfrm>
              <a:off x="10554623" y="361370"/>
              <a:ext cx="540824" cy="3509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12"/>
            </a:p>
          </p:txBody>
        </p:sp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id="{73609C00-57B0-A543-C7C2-D9209D63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24" y="1995661"/>
            <a:ext cx="1744382" cy="1744382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3D47FB8-9CB2-A69F-18CF-78681AF1273D}"/>
              </a:ext>
            </a:extLst>
          </p:cNvPr>
          <p:cNvGrpSpPr/>
          <p:nvPr/>
        </p:nvGrpSpPr>
        <p:grpSpPr>
          <a:xfrm>
            <a:off x="2656439" y="2155062"/>
            <a:ext cx="1133664" cy="1433880"/>
            <a:chOff x="9666274" y="2324105"/>
            <a:chExt cx="1147176" cy="145097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BCDD3C8-4BC0-6477-65E4-E4F459ECDD58}"/>
                </a:ext>
              </a:extLst>
            </p:cNvPr>
            <p:cNvGrpSpPr/>
            <p:nvPr/>
          </p:nvGrpSpPr>
          <p:grpSpPr>
            <a:xfrm>
              <a:off x="9920377" y="2324105"/>
              <a:ext cx="224287" cy="1169985"/>
              <a:chOff x="9920377" y="2324105"/>
              <a:chExt cx="224287" cy="1169985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2E5F404-2D36-A413-AC5B-885A53964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Cube 146">
                <a:extLst>
                  <a:ext uri="{FF2B5EF4-FFF2-40B4-BE49-F238E27FC236}">
                    <a16:creationId xmlns:a16="http://schemas.microsoft.com/office/drawing/2014/main" id="{33A0B5F1-056D-E299-D993-97145708FE22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8041424-0085-53FC-3C1C-D9BEBC40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32ABF53-F67B-C08C-0A20-29507926E208}"/>
                </a:ext>
              </a:extLst>
            </p:cNvPr>
            <p:cNvGrpSpPr/>
            <p:nvPr/>
          </p:nvGrpSpPr>
          <p:grpSpPr>
            <a:xfrm>
              <a:off x="10142627" y="2324105"/>
              <a:ext cx="224287" cy="1169985"/>
              <a:chOff x="9920377" y="2324105"/>
              <a:chExt cx="224287" cy="116998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76FF7A2-338C-26EE-CF34-AFF13C919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C01FE2E2-36DA-F9E6-2FB7-9CCCF314A19A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1BDA61AE-1C3D-5051-A793-15EB4AD83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1782C46-C8CE-DA6B-AC27-01868F504B11}"/>
                </a:ext>
              </a:extLst>
            </p:cNvPr>
            <p:cNvGrpSpPr/>
            <p:nvPr/>
          </p:nvGrpSpPr>
          <p:grpSpPr>
            <a:xfrm>
              <a:off x="10364877" y="2324105"/>
              <a:ext cx="224287" cy="1169985"/>
              <a:chOff x="9920377" y="2324105"/>
              <a:chExt cx="224287" cy="1169985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39E89CF-15A5-344D-9F63-C68D96BE7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" name="Cube 140">
                <a:extLst>
                  <a:ext uri="{FF2B5EF4-FFF2-40B4-BE49-F238E27FC236}">
                    <a16:creationId xmlns:a16="http://schemas.microsoft.com/office/drawing/2014/main" id="{7A8D4829-B2B3-3F56-ACC5-3E9E2FA1CD5F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2853C2C-1037-FDE2-C8C7-24A2982F0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DB222AB-25BE-A8A7-049A-F674B030D3DF}"/>
                </a:ext>
              </a:extLst>
            </p:cNvPr>
            <p:cNvGrpSpPr/>
            <p:nvPr/>
          </p:nvGrpSpPr>
          <p:grpSpPr>
            <a:xfrm>
              <a:off x="10589163" y="2324105"/>
              <a:ext cx="224287" cy="1169985"/>
              <a:chOff x="9920377" y="2324105"/>
              <a:chExt cx="224287" cy="1169985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F2AF41-EEFD-C7CE-86CC-28E42DCB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8" name="Cube 137">
                <a:extLst>
                  <a:ext uri="{FF2B5EF4-FFF2-40B4-BE49-F238E27FC236}">
                    <a16:creationId xmlns:a16="http://schemas.microsoft.com/office/drawing/2014/main" id="{54BE2597-D1E5-E6DF-2899-2409F28040A1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7CDE9E7-9553-DC76-B8F5-9A2096107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9B84695-1566-5459-BD24-5370B77A05D8}"/>
                </a:ext>
              </a:extLst>
            </p:cNvPr>
            <p:cNvGrpSpPr/>
            <p:nvPr/>
          </p:nvGrpSpPr>
          <p:grpSpPr>
            <a:xfrm>
              <a:off x="9832528" y="2409830"/>
              <a:ext cx="224287" cy="1169985"/>
              <a:chOff x="9920377" y="2324105"/>
              <a:chExt cx="224287" cy="116998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691DFB4F-1AF3-9694-9262-2D69B38C0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07E38A7D-ECA1-8668-16BB-FB7E4FD28373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6A22A0E-267A-B0C2-42E1-D3A7A985D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207707A-8824-385D-501F-1217D0C79AF2}"/>
                </a:ext>
              </a:extLst>
            </p:cNvPr>
            <p:cNvGrpSpPr/>
            <p:nvPr/>
          </p:nvGrpSpPr>
          <p:grpSpPr>
            <a:xfrm>
              <a:off x="10054778" y="2409830"/>
              <a:ext cx="224287" cy="1169985"/>
              <a:chOff x="9920377" y="2324105"/>
              <a:chExt cx="224287" cy="116998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CF4CDFD-CD63-B6B9-3A59-0EA77D36C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BFF3254F-E44A-311C-A5A9-09DDCFAE67D0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1FF1803-2796-31EF-56FC-607BFB97B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D0268C9-8669-BC30-70D7-2E17988106E9}"/>
                </a:ext>
              </a:extLst>
            </p:cNvPr>
            <p:cNvGrpSpPr/>
            <p:nvPr/>
          </p:nvGrpSpPr>
          <p:grpSpPr>
            <a:xfrm>
              <a:off x="10277028" y="2409830"/>
              <a:ext cx="224287" cy="1169985"/>
              <a:chOff x="9920377" y="2324105"/>
              <a:chExt cx="224287" cy="116998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EF6A67C-3681-4E88-A92A-C0750BA38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Cube 128">
                <a:extLst>
                  <a:ext uri="{FF2B5EF4-FFF2-40B4-BE49-F238E27FC236}">
                    <a16:creationId xmlns:a16="http://schemas.microsoft.com/office/drawing/2014/main" id="{927FBFD4-3246-4813-BB25-D5D68917801A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3DB6D1B-1AE6-7B11-6235-BD87E4D15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9B96348-C5BE-74FA-4FCC-3C52584A3DFD}"/>
                </a:ext>
              </a:extLst>
            </p:cNvPr>
            <p:cNvGrpSpPr/>
            <p:nvPr/>
          </p:nvGrpSpPr>
          <p:grpSpPr>
            <a:xfrm>
              <a:off x="10501314" y="2409830"/>
              <a:ext cx="224287" cy="1169985"/>
              <a:chOff x="9920377" y="2324105"/>
              <a:chExt cx="224287" cy="1169985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D6BEC67-94E3-8C29-0EDD-014BEC783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912B6A2B-740A-7F41-2E1C-CA4EE5A421B0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22A147-A59C-C3B6-0515-31C29CD78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35ADAA-D1D5-4E3B-BA2C-894D3758FF98}"/>
                </a:ext>
              </a:extLst>
            </p:cNvPr>
            <p:cNvGrpSpPr/>
            <p:nvPr/>
          </p:nvGrpSpPr>
          <p:grpSpPr>
            <a:xfrm>
              <a:off x="9753153" y="2511520"/>
              <a:ext cx="224287" cy="1169985"/>
              <a:chOff x="9920377" y="2324105"/>
              <a:chExt cx="224287" cy="1169985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F055D99-750C-5CC8-0E3E-EF7E04C0A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Cube 122">
                <a:extLst>
                  <a:ext uri="{FF2B5EF4-FFF2-40B4-BE49-F238E27FC236}">
                    <a16:creationId xmlns:a16="http://schemas.microsoft.com/office/drawing/2014/main" id="{47C67F86-BEB8-B740-2E9B-1757CDF690D4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0216C6B-8CC3-EEA2-6966-14DF8E7D8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A3A8748-853D-698E-9A8C-58B56FDFE650}"/>
                </a:ext>
              </a:extLst>
            </p:cNvPr>
            <p:cNvGrpSpPr/>
            <p:nvPr/>
          </p:nvGrpSpPr>
          <p:grpSpPr>
            <a:xfrm>
              <a:off x="9975403" y="2511520"/>
              <a:ext cx="224287" cy="1169985"/>
              <a:chOff x="9920377" y="2324105"/>
              <a:chExt cx="224287" cy="116998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6505DA6-C147-58A7-1433-E86CABA43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2F35B1BC-C90C-D2BF-EFB6-EC06768B6D9B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42F58A2-817C-F051-709F-4B5DE5E8A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9DDE2DB-EABA-A177-1761-F935EBA5D495}"/>
                </a:ext>
              </a:extLst>
            </p:cNvPr>
            <p:cNvGrpSpPr/>
            <p:nvPr/>
          </p:nvGrpSpPr>
          <p:grpSpPr>
            <a:xfrm>
              <a:off x="10197653" y="2511520"/>
              <a:ext cx="224287" cy="1169985"/>
              <a:chOff x="9920377" y="2324105"/>
              <a:chExt cx="224287" cy="1169985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5FDFB1F-96EA-6A65-4DAD-06357C02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E717F369-7363-CCCA-90AB-93CFDBCFFE4F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6D8C1FA-4487-F689-EF37-263636572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032A1F1-2F6B-D712-AA25-4DE36A685148}"/>
                </a:ext>
              </a:extLst>
            </p:cNvPr>
            <p:cNvGrpSpPr/>
            <p:nvPr/>
          </p:nvGrpSpPr>
          <p:grpSpPr>
            <a:xfrm>
              <a:off x="10421939" y="2511520"/>
              <a:ext cx="224287" cy="1169985"/>
              <a:chOff x="9920377" y="2324105"/>
              <a:chExt cx="224287" cy="116998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64FFF95-C202-810B-AF77-24EB0E81D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865A78D-C36A-6A89-A198-7C2DB79BC2BF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4E5A1C5-7C07-8BDC-3D58-A3830AED6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D91B17-65BB-7500-AEB7-8E97AE5123CE}"/>
                </a:ext>
              </a:extLst>
            </p:cNvPr>
            <p:cNvGrpSpPr/>
            <p:nvPr/>
          </p:nvGrpSpPr>
          <p:grpSpPr>
            <a:xfrm>
              <a:off x="9666274" y="2605090"/>
              <a:ext cx="224287" cy="1169985"/>
              <a:chOff x="9920377" y="2324105"/>
              <a:chExt cx="224287" cy="1169985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E3D2E5-EE64-F3A5-43B9-A75704494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46EDC076-D866-374C-79D8-9CCE8A714991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F805E50-F070-86C9-871A-C8CA055D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CB464A2-58EC-0279-0F16-AA646F7D76E9}"/>
                </a:ext>
              </a:extLst>
            </p:cNvPr>
            <p:cNvGrpSpPr/>
            <p:nvPr/>
          </p:nvGrpSpPr>
          <p:grpSpPr>
            <a:xfrm>
              <a:off x="9888524" y="2605090"/>
              <a:ext cx="224287" cy="1169985"/>
              <a:chOff x="9920377" y="2324105"/>
              <a:chExt cx="224287" cy="116998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1DA00CA-E523-4A96-612B-9C8EA2E68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C3769B0B-84F0-EA08-D780-17A8977467C3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166B0EA-84E8-F00E-C931-031F371A7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671F482-2BEF-6F7A-1102-7E56489EFE0F}"/>
                </a:ext>
              </a:extLst>
            </p:cNvPr>
            <p:cNvGrpSpPr/>
            <p:nvPr/>
          </p:nvGrpSpPr>
          <p:grpSpPr>
            <a:xfrm>
              <a:off x="10110774" y="2605090"/>
              <a:ext cx="224287" cy="1169985"/>
              <a:chOff x="9920377" y="2324105"/>
              <a:chExt cx="224287" cy="116998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4B10A3E-BFAE-B8D7-FB05-80318A658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83DDB617-E2A6-E678-3059-92AE2F1F5BF4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1A1262F-AA65-CD59-DBF0-17793B1B5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48BFA1-6525-B689-ECC3-6305D182CAC3}"/>
                </a:ext>
              </a:extLst>
            </p:cNvPr>
            <p:cNvGrpSpPr/>
            <p:nvPr/>
          </p:nvGrpSpPr>
          <p:grpSpPr>
            <a:xfrm>
              <a:off x="10335060" y="2605090"/>
              <a:ext cx="224287" cy="1169985"/>
              <a:chOff x="9920377" y="2324105"/>
              <a:chExt cx="224287" cy="1169985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11A9E74-9B68-BE74-C1C4-2D98E689D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3213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9B6D1310-7671-F684-DB4E-4EB7933ADEDD}"/>
                  </a:ext>
                </a:extLst>
              </p:cNvPr>
              <p:cNvSpPr/>
              <p:nvPr/>
            </p:nvSpPr>
            <p:spPr>
              <a:xfrm>
                <a:off x="9920377" y="2571750"/>
                <a:ext cx="224287" cy="671782"/>
              </a:xfrm>
              <a:prstGeom prst="cub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12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8591954-EA74-2868-D7D4-86BC561FD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0" y="2324105"/>
                <a:ext cx="0" cy="28098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D63BC3C-78CA-F0BE-720B-14916CBAE6D6}"/>
              </a:ext>
            </a:extLst>
          </p:cNvPr>
          <p:cNvGrpSpPr/>
          <p:nvPr/>
        </p:nvGrpSpPr>
        <p:grpSpPr>
          <a:xfrm>
            <a:off x="5436851" y="2287842"/>
            <a:ext cx="2932133" cy="2956795"/>
            <a:chOff x="6376987" y="844289"/>
            <a:chExt cx="5848772" cy="5897964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F083DA6F-6FBC-5AAE-6CDC-7887F841F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41048" y="4157542"/>
              <a:ext cx="2584711" cy="2584711"/>
            </a:xfrm>
            <a:prstGeom prst="rect">
              <a:avLst/>
            </a:prstGeom>
          </p:spPr>
        </p:pic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9E10C95-8BFE-B28F-97DE-854513ADF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76987" y="4157541"/>
              <a:ext cx="2584711" cy="2584711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A9DE6165-5672-8FD3-3A47-15FA22925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76987" y="844289"/>
              <a:ext cx="2584711" cy="2584711"/>
            </a:xfrm>
            <a:prstGeom prst="rect">
              <a:avLst/>
            </a:prstGeom>
          </p:spPr>
        </p:pic>
        <p:pic>
          <p:nvPicPr>
            <p:cNvPr id="153" name="Graphic 152">
              <a:extLst>
                <a:ext uri="{FF2B5EF4-FFF2-40B4-BE49-F238E27FC236}">
                  <a16:creationId xmlns:a16="http://schemas.microsoft.com/office/drawing/2014/main" id="{409B98D0-DA08-29ED-C77F-9E3D6929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41048" y="844289"/>
              <a:ext cx="2584711" cy="2584711"/>
            </a:xfrm>
            <a:prstGeom prst="rect">
              <a:avLst/>
            </a:prstGeom>
          </p:spPr>
        </p:pic>
        <p:sp>
          <p:nvSpPr>
            <p:cNvPr id="154" name="Arrow: Right 153">
              <a:extLst>
                <a:ext uri="{FF2B5EF4-FFF2-40B4-BE49-F238E27FC236}">
                  <a16:creationId xmlns:a16="http://schemas.microsoft.com/office/drawing/2014/main" id="{8A2216FE-3F08-83C8-D7B0-D9F0C76F1FF6}"/>
                </a:ext>
              </a:extLst>
            </p:cNvPr>
            <p:cNvSpPr/>
            <p:nvPr/>
          </p:nvSpPr>
          <p:spPr>
            <a:xfrm>
              <a:off x="8961698" y="1939874"/>
              <a:ext cx="679350" cy="39353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12"/>
            </a:p>
          </p:txBody>
        </p:sp>
        <p:sp>
          <p:nvSpPr>
            <p:cNvPr id="155" name="Arrow: Right 154">
              <a:extLst>
                <a:ext uri="{FF2B5EF4-FFF2-40B4-BE49-F238E27FC236}">
                  <a16:creationId xmlns:a16="http://schemas.microsoft.com/office/drawing/2014/main" id="{7D16E318-EC82-02B7-6795-AA34DFC1ABD2}"/>
                </a:ext>
              </a:extLst>
            </p:cNvPr>
            <p:cNvSpPr/>
            <p:nvPr/>
          </p:nvSpPr>
          <p:spPr>
            <a:xfrm rot="10800000">
              <a:off x="8961698" y="5253126"/>
              <a:ext cx="679350" cy="39353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12"/>
            </a:p>
          </p:txBody>
        </p:sp>
        <p:sp>
          <p:nvSpPr>
            <p:cNvPr id="156" name="Arrow: Right 155">
              <a:extLst>
                <a:ext uri="{FF2B5EF4-FFF2-40B4-BE49-F238E27FC236}">
                  <a16:creationId xmlns:a16="http://schemas.microsoft.com/office/drawing/2014/main" id="{3B5BB52C-C88C-5780-260A-A8BC99E039D6}"/>
                </a:ext>
              </a:extLst>
            </p:cNvPr>
            <p:cNvSpPr/>
            <p:nvPr/>
          </p:nvSpPr>
          <p:spPr>
            <a:xfrm rot="5400000">
              <a:off x="10593728" y="3596502"/>
              <a:ext cx="679350" cy="39353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12"/>
            </a:p>
          </p:txBody>
        </p:sp>
        <p:sp>
          <p:nvSpPr>
            <p:cNvPr id="157" name="Arrow: Right 156">
              <a:extLst>
                <a:ext uri="{FF2B5EF4-FFF2-40B4-BE49-F238E27FC236}">
                  <a16:creationId xmlns:a16="http://schemas.microsoft.com/office/drawing/2014/main" id="{C2D47A85-362E-D4E0-3BA1-D8439031237B}"/>
                </a:ext>
              </a:extLst>
            </p:cNvPr>
            <p:cNvSpPr/>
            <p:nvPr/>
          </p:nvSpPr>
          <p:spPr>
            <a:xfrm rot="16200000">
              <a:off x="7329666" y="3596503"/>
              <a:ext cx="679350" cy="39353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12"/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E9A1BD0-312A-F7C4-4949-2AC3D4C25319}"/>
              </a:ext>
            </a:extLst>
          </p:cNvPr>
          <p:cNvCxnSpPr/>
          <p:nvPr/>
        </p:nvCxnSpPr>
        <p:spPr>
          <a:xfrm>
            <a:off x="1700204" y="2920228"/>
            <a:ext cx="836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896C00DD-352B-70AE-FEDA-84153A5BD0BA}"/>
              </a:ext>
            </a:extLst>
          </p:cNvPr>
          <p:cNvSpPr txBox="1"/>
          <p:nvPr/>
        </p:nvSpPr>
        <p:spPr>
          <a:xfrm>
            <a:off x="1412840" y="2508585"/>
            <a:ext cx="1340163" cy="4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96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141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920E51D-4F42-3DF2-33AB-B525C2127FA2}"/>
              </a:ext>
            </a:extLst>
          </p:cNvPr>
          <p:cNvCxnSpPr>
            <a:cxnSpLocks/>
          </p:cNvCxnSpPr>
          <p:nvPr/>
        </p:nvCxnSpPr>
        <p:spPr>
          <a:xfrm>
            <a:off x="3888639" y="2920228"/>
            <a:ext cx="15283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25E68072-1603-4EA0-A9CF-AC954E8D3B7B}"/>
              </a:ext>
            </a:extLst>
          </p:cNvPr>
          <p:cNvSpPr txBox="1"/>
          <p:nvPr/>
        </p:nvSpPr>
        <p:spPr>
          <a:xfrm>
            <a:off x="3737991" y="2506867"/>
            <a:ext cx="1698860" cy="4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96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141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19C6D59-D118-30EB-1D4C-A6FD2E9B590D}"/>
              </a:ext>
            </a:extLst>
          </p:cNvPr>
          <p:cNvSpPr txBox="1"/>
          <p:nvPr/>
        </p:nvSpPr>
        <p:spPr>
          <a:xfrm>
            <a:off x="10332732" y="3474416"/>
            <a:ext cx="1698860" cy="7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96" dirty="0">
                <a:latin typeface="Arial" panose="020B0604020202020204" pitchFamily="34" charset="0"/>
                <a:cs typeface="Arial" panose="020B0604020202020204" pitchFamily="34" charset="0"/>
              </a:rPr>
              <a:t>Prediction: 3</a:t>
            </a:r>
            <a:endParaRPr lang="en-US" sz="141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4BB7584-EB07-123D-56DE-7629491B022E}"/>
              </a:ext>
            </a:extLst>
          </p:cNvPr>
          <p:cNvSpPr txBox="1"/>
          <p:nvPr/>
        </p:nvSpPr>
        <p:spPr>
          <a:xfrm>
            <a:off x="7073205" y="5330766"/>
            <a:ext cx="3654723" cy="7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96" dirty="0"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</a:p>
          <a:p>
            <a:pPr algn="ctr"/>
            <a:r>
              <a:rPr lang="en-US" sz="2196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  <a:endParaRPr lang="en-US" sz="141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7594232E-D109-FB8A-E4F8-70D31F66E1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348" y="3748492"/>
            <a:ext cx="5154303" cy="2402851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9EA25BA1-07CF-FF5B-51FA-944991AF2E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50720" t="27122" r="14782" b="43877"/>
          <a:stretch/>
        </p:blipFill>
        <p:spPr>
          <a:xfrm>
            <a:off x="2957393" y="4270427"/>
            <a:ext cx="1626740" cy="759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63FAE1-E015-3CA1-205A-CEA43632278B}"/>
              </a:ext>
            </a:extLst>
          </p:cNvPr>
          <p:cNvSpPr txBox="1"/>
          <p:nvPr/>
        </p:nvSpPr>
        <p:spPr>
          <a:xfrm>
            <a:off x="5685623" y="6427034"/>
            <a:ext cx="6506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Y. H.,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Sipling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Qiu, E., Schuller, I. K. and Di Ventra, M. (2023). Collective dynamics and long-range order in thermal neuristor networks.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arXiv:2312.12899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35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9">
            <a:extLst>
              <a:ext uri="{FF2B5EF4-FFF2-40B4-BE49-F238E27FC236}">
                <a16:creationId xmlns:a16="http://schemas.microsoft.com/office/drawing/2014/main" id="{C043E966-CA60-007F-1276-5AAB496A386D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Reservoir 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4" name="直接连接符 31">
            <a:extLst>
              <a:ext uri="{FF2B5EF4-FFF2-40B4-BE49-F238E27FC236}">
                <a16:creationId xmlns:a16="http://schemas.microsoft.com/office/drawing/2014/main" id="{E85DF656-2B58-DDFE-5588-4AE7F0C90A80}"/>
              </a:ext>
            </a:extLst>
          </p:cNvPr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40">
            <a:extLst>
              <a:ext uri="{FF2B5EF4-FFF2-40B4-BE49-F238E27FC236}">
                <a16:creationId xmlns:a16="http://schemas.microsoft.com/office/drawing/2014/main" id="{F1783B61-EEE0-A042-E348-CC2BD7158E6B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41">
            <a:extLst>
              <a:ext uri="{FF2B5EF4-FFF2-40B4-BE49-F238E27FC236}">
                <a16:creationId xmlns:a16="http://schemas.microsoft.com/office/drawing/2014/main" id="{DD3D80F9-FF39-15EB-6E21-75A2B235F51F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42">
            <a:extLst>
              <a:ext uri="{FF2B5EF4-FFF2-40B4-BE49-F238E27FC236}">
                <a16:creationId xmlns:a16="http://schemas.microsoft.com/office/drawing/2014/main" id="{6A01DABB-0CBB-7669-94D9-A2131A0ECA0A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3">
            <a:extLst>
              <a:ext uri="{FF2B5EF4-FFF2-40B4-BE49-F238E27FC236}">
                <a16:creationId xmlns:a16="http://schemas.microsoft.com/office/drawing/2014/main" id="{B69226D3-76B8-9EBE-D51C-CB3CA7AB761F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A6C89-4297-DBE5-CEAB-FB07A4D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1766887"/>
            <a:ext cx="65246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9">
            <a:extLst>
              <a:ext uri="{FF2B5EF4-FFF2-40B4-BE49-F238E27FC236}">
                <a16:creationId xmlns:a16="http://schemas.microsoft.com/office/drawing/2014/main" id="{C043E966-CA60-007F-1276-5AAB496A386D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Conclusions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4" name="直接连接符 31">
            <a:extLst>
              <a:ext uri="{FF2B5EF4-FFF2-40B4-BE49-F238E27FC236}">
                <a16:creationId xmlns:a16="http://schemas.microsoft.com/office/drawing/2014/main" id="{E85DF656-2B58-DDFE-5588-4AE7F0C90A80}"/>
              </a:ext>
            </a:extLst>
          </p:cNvPr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40">
            <a:extLst>
              <a:ext uri="{FF2B5EF4-FFF2-40B4-BE49-F238E27FC236}">
                <a16:creationId xmlns:a16="http://schemas.microsoft.com/office/drawing/2014/main" id="{F1783B61-EEE0-A042-E348-CC2BD7158E6B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41">
            <a:extLst>
              <a:ext uri="{FF2B5EF4-FFF2-40B4-BE49-F238E27FC236}">
                <a16:creationId xmlns:a16="http://schemas.microsoft.com/office/drawing/2014/main" id="{DD3D80F9-FF39-15EB-6E21-75A2B235F51F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42">
            <a:extLst>
              <a:ext uri="{FF2B5EF4-FFF2-40B4-BE49-F238E27FC236}">
                <a16:creationId xmlns:a16="http://schemas.microsoft.com/office/drawing/2014/main" id="{6A01DABB-0CBB-7669-94D9-A2131A0ECA0A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3">
            <a:extLst>
              <a:ext uri="{FF2B5EF4-FFF2-40B4-BE49-F238E27FC236}">
                <a16:creationId xmlns:a16="http://schemas.microsoft.com/office/drawing/2014/main" id="{B69226D3-76B8-9EBE-D51C-CB3CA7AB761F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6">
            <a:extLst>
              <a:ext uri="{FF2B5EF4-FFF2-40B4-BE49-F238E27FC236}">
                <a16:creationId xmlns:a16="http://schemas.microsoft.com/office/drawing/2014/main" id="{93D534F6-A4A0-5782-B03D-D8135A1013A2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37">
            <a:extLst>
              <a:ext uri="{FF2B5EF4-FFF2-40B4-BE49-F238E27FC236}">
                <a16:creationId xmlns:a16="http://schemas.microsoft.com/office/drawing/2014/main" id="{1C9A09DC-AD5B-7773-A93E-CB98C643E5BF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8">
            <a:extLst>
              <a:ext uri="{FF2B5EF4-FFF2-40B4-BE49-F238E27FC236}">
                <a16:creationId xmlns:a16="http://schemas.microsoft.com/office/drawing/2014/main" id="{F60CC9F2-0F4A-9553-2B5D-EA5061790FC6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9">
            <a:extLst>
              <a:ext uri="{FF2B5EF4-FFF2-40B4-BE49-F238E27FC236}">
                <a16:creationId xmlns:a16="http://schemas.microsoft.com/office/drawing/2014/main" id="{463D058D-470F-E159-79C3-EEE55A3F73A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9908CB-20B2-52CC-974A-D495FD72C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Spiking oscillators utilizing insulator-to-metal transition in VO</a:t>
            </a:r>
            <a:r>
              <a:rPr lang="en-US" baseline="-25000" dirty="0"/>
              <a:t>2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Interactions mirroring biological neurons</a:t>
            </a:r>
          </a:p>
          <a:p>
            <a:pPr>
              <a:lnSpc>
                <a:spcPct val="150000"/>
              </a:lnSpc>
            </a:pPr>
            <a:r>
              <a:rPr lang="en-US" dirty="0"/>
              <a:t>Phase of long-range order</a:t>
            </a:r>
          </a:p>
          <a:p>
            <a:pPr>
              <a:lnSpc>
                <a:spcPct val="150000"/>
              </a:lnSpc>
            </a:pPr>
            <a:r>
              <a:rPr lang="en-US" dirty="0"/>
              <a:t>Application: reservoir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1725174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046EEA-1626-43D7-B181-FC52B70CA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87" y="1195386"/>
            <a:ext cx="1489954" cy="1489954"/>
          </a:xfrm>
          <a:prstGeom prst="rect">
            <a:avLst/>
          </a:prstGeom>
        </p:spPr>
      </p:pic>
      <p:pic>
        <p:nvPicPr>
          <p:cNvPr id="29" name="ucsd-logo-1.jpg">
            <a:extLst>
              <a:ext uri="{FF2B5EF4-FFF2-40B4-BE49-F238E27FC236}">
                <a16:creationId xmlns:a16="http://schemas.microsoft.com/office/drawing/2014/main" id="{FB07240D-314A-4FBB-8CBF-F44FDB54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423" y="2785703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9A53C-ECA5-1ECF-5333-50BC2DA80C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-1417840" y="3930237"/>
            <a:ext cx="6189664" cy="1006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B13B7-F151-101D-76F4-975EA85B90E0}"/>
              </a:ext>
            </a:extLst>
          </p:cNvPr>
          <p:cNvSpPr txBox="1"/>
          <p:nvPr/>
        </p:nvSpPr>
        <p:spPr>
          <a:xfrm>
            <a:off x="4461680" y="4300618"/>
            <a:ext cx="622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Y.-H. Zhang, C. </a:t>
            </a:r>
            <a:r>
              <a:rPr lang="en-US" dirty="0" err="1"/>
              <a:t>Sipling</a:t>
            </a:r>
            <a:r>
              <a:rPr lang="en-US" dirty="0"/>
              <a:t>,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E.</a:t>
            </a:r>
            <a:r>
              <a:rPr lang="en-US" dirty="0">
                <a:solidFill>
                  <a:srgbClr val="222222"/>
                </a:solidFill>
              </a:rPr>
              <a:t> Qiu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I. K. Schuller, </a:t>
            </a:r>
            <a:r>
              <a:rPr lang="en-US" dirty="0"/>
              <a:t>M. Di Ventra, Collective dynamics and long-range order in thermal neuristor networks. </a:t>
            </a:r>
            <a:r>
              <a:rPr lang="en-US" dirty="0" err="1"/>
              <a:t>arXiv</a:t>
            </a:r>
            <a:r>
              <a:rPr lang="en-US" dirty="0"/>
              <a:t> preprint arXiv:2312.12899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B9B89-3512-9DE8-775D-73E4703F5B59}"/>
              </a:ext>
            </a:extLst>
          </p:cNvPr>
          <p:cNvSpPr txBox="1"/>
          <p:nvPr/>
        </p:nvSpPr>
        <p:spPr>
          <a:xfrm>
            <a:off x="4461680" y="3580872"/>
            <a:ext cx="7745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E.</a:t>
            </a:r>
            <a:r>
              <a:rPr lang="en-US" dirty="0">
                <a:solidFill>
                  <a:srgbClr val="222222"/>
                </a:solidFill>
              </a:rPr>
              <a:t> Qiu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Y.-H. Zhang, M. Di Ventra, I. K. Schuller, Reconfigurable cascaded thermal neuristors for neuromorphic computing.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Advanced Materials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2306818.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8DDAD-4169-1ABB-7754-8B6EF615A49C}"/>
              </a:ext>
            </a:extLst>
          </p:cNvPr>
          <p:cNvSpPr txBox="1"/>
          <p:nvPr/>
        </p:nvSpPr>
        <p:spPr>
          <a:xfrm>
            <a:off x="4471123" y="2622794"/>
            <a:ext cx="697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</a:rPr>
              <a:t>E.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Qiu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P.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Salev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F.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Torres, </a:t>
            </a:r>
            <a:r>
              <a:rPr lang="en-US" dirty="0">
                <a:solidFill>
                  <a:srgbClr val="222222"/>
                </a:solidFill>
              </a:rPr>
              <a:t>H.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Navarro, </a:t>
            </a:r>
            <a:r>
              <a:rPr lang="en-US" dirty="0">
                <a:solidFill>
                  <a:srgbClr val="222222"/>
                </a:solidFill>
              </a:rPr>
              <a:t>R. C.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Dynes, &amp; </a:t>
            </a:r>
            <a:r>
              <a:rPr lang="en-US" dirty="0">
                <a:solidFill>
                  <a:srgbClr val="222222"/>
                </a:solidFill>
              </a:rPr>
              <a:t>I. K.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Schuller, (2023). Stochastic transition in synchronized spiking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nanooscillators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Proceedings of the National Academy of Sciences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120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(38), e2303765120.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Neuromorphic 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18355-4961-31E1-CEA4-526DAA72C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80" y="1668026"/>
            <a:ext cx="4419600" cy="4419600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E3BC2E5-1F2B-7EE0-9186-FB9955C0492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38403" y="1825625"/>
                <a:ext cx="415355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 query from ChatGPT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2400" dirty="0"/>
                  <a:t> 10 minutes of brain activity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Human brain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 times larger than GPT-3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need energy efficient hardware!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E3BC2E5-1F2B-7EE0-9186-FB9955C04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38403" y="1825625"/>
                <a:ext cx="4153550" cy="4351338"/>
              </a:xfrm>
              <a:blipFill>
                <a:blip r:embed="rId4"/>
                <a:stretch>
                  <a:fillRect l="-2056" r="-4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Neuromorphic 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1F29F-1AB3-DD6F-6FD4-F86C862C0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592"/>
          <a:stretch/>
        </p:blipFill>
        <p:spPr>
          <a:xfrm>
            <a:off x="5793362" y="2649446"/>
            <a:ext cx="6988146" cy="2850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A64EBC-7F56-61E2-8F9F-849CB09A6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" y="2315365"/>
            <a:ext cx="5264319" cy="3393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B18AA-D74F-7CCD-954A-DFE41F8B251D}"/>
              </a:ext>
            </a:extLst>
          </p:cNvPr>
          <p:cNvSpPr txBox="1"/>
          <p:nvPr/>
        </p:nvSpPr>
        <p:spPr>
          <a:xfrm>
            <a:off x="7628965" y="6396335"/>
            <a:ext cx="4760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Abdallah,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Abderazek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Ben, and Khanh N. Dang.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Neuromorphic computing principles and organization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Berlin: Springer, 2022.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62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Neuromorphic 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5E352-65BB-EBFA-3E9C-7648D192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48112"/>
            <a:ext cx="12192000" cy="3484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C9737-A055-DE44-8FC9-E460A9FC33CF}"/>
              </a:ext>
            </a:extLst>
          </p:cNvPr>
          <p:cNvSpPr txBox="1"/>
          <p:nvPr/>
        </p:nvSpPr>
        <p:spPr>
          <a:xfrm>
            <a:off x="7628965" y="6396335"/>
            <a:ext cx="4760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Abdallah,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Abderazek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Ben, and Khanh N. Dang.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Neuromorphic computing principles and organization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Berlin: Springer, 2022.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39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Vanadium dioxide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DA123-67DF-ADEE-AA78-41B08BA581F2}"/>
              </a:ext>
            </a:extLst>
          </p:cNvPr>
          <p:cNvSpPr txBox="1"/>
          <p:nvPr/>
        </p:nvSpPr>
        <p:spPr>
          <a:xfrm>
            <a:off x="5199529" y="6386566"/>
            <a:ext cx="6998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Budai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D., Hong, J., Manley, M. E., Specht, E. D., Li, C. W., Tischler, J. Z., ...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Delaire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 (2014). Metallization of vanadium dioxide driven by large phonon entropy. Nature, 515(7528), 535-539.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9DC8B-4929-B1B5-DA3B-5022EE7192D3}"/>
              </a:ext>
            </a:extLst>
          </p:cNvPr>
          <p:cNvGrpSpPr/>
          <p:nvPr/>
        </p:nvGrpSpPr>
        <p:grpSpPr>
          <a:xfrm>
            <a:off x="6424804" y="463346"/>
            <a:ext cx="9374202" cy="6462099"/>
            <a:chOff x="12327555" y="-954707"/>
            <a:chExt cx="10083946" cy="695136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5D9B7C8-FE8F-52A1-207D-A1D81E54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69612" y="997458"/>
              <a:ext cx="5372669" cy="45028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48309-A476-23D9-55E5-FF4AAA2B3236}"/>
                </a:ext>
              </a:extLst>
            </p:cNvPr>
            <p:cNvSpPr txBox="1"/>
            <p:nvPr/>
          </p:nvSpPr>
          <p:spPr>
            <a:xfrm>
              <a:off x="16574927" y="3634539"/>
              <a:ext cx="1435263" cy="7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Metallic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CBA0F8-372D-4CED-21AC-F68A1CC8B92F}"/>
                </a:ext>
              </a:extLst>
            </p:cNvPr>
            <p:cNvSpPr txBox="1"/>
            <p:nvPr/>
          </p:nvSpPr>
          <p:spPr>
            <a:xfrm>
              <a:off x="13868701" y="1689976"/>
              <a:ext cx="1715176" cy="7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Insulating State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7AF1E14-C0A6-D089-7F8C-5BFB8A4B97B4}"/>
                </a:ext>
              </a:extLst>
            </p:cNvPr>
            <p:cNvSpPr/>
            <p:nvPr/>
          </p:nvSpPr>
          <p:spPr>
            <a:xfrm>
              <a:off x="12327555" y="1020362"/>
              <a:ext cx="4277531" cy="4277531"/>
            </a:xfrm>
            <a:prstGeom prst="arc">
              <a:avLst>
                <a:gd name="adj1" fmla="val 18378379"/>
                <a:gd name="adj2" fmla="val 2092695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CB5F4E2F-49B5-6342-3F75-F5644A271FF0}"/>
                </a:ext>
              </a:extLst>
            </p:cNvPr>
            <p:cNvSpPr/>
            <p:nvPr/>
          </p:nvSpPr>
          <p:spPr>
            <a:xfrm rot="10800000">
              <a:off x="15460141" y="-954707"/>
              <a:ext cx="6951360" cy="6951360"/>
            </a:xfrm>
            <a:prstGeom prst="arc">
              <a:avLst>
                <a:gd name="adj1" fmla="val 19559216"/>
                <a:gd name="adj2" fmla="val 20909051"/>
              </a:avLst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2F03AB-3608-C56D-4BB5-D3F7AC154729}"/>
                </a:ext>
              </a:extLst>
            </p:cNvPr>
            <p:cNvSpPr txBox="1"/>
            <p:nvPr/>
          </p:nvSpPr>
          <p:spPr>
            <a:xfrm rot="3246714">
              <a:off x="15755173" y="1618349"/>
              <a:ext cx="1435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Heating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00B34-F033-5F0A-0DF9-FC210CBFF18A}"/>
                </a:ext>
              </a:extLst>
            </p:cNvPr>
            <p:cNvSpPr txBox="1"/>
            <p:nvPr/>
          </p:nvSpPr>
          <p:spPr>
            <a:xfrm rot="3975860">
              <a:off x="14838312" y="3758323"/>
              <a:ext cx="1435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D92DCC-09B7-BE3B-0A5D-A86DE7C68C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3" y="1619420"/>
            <a:ext cx="6735250" cy="446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4D845E-C95D-D6C4-DA0B-A44DC6D575F3}"/>
                  </a:ext>
                </a:extLst>
              </p:cNvPr>
              <p:cNvSpPr txBox="1"/>
              <p:nvPr/>
            </p:nvSpPr>
            <p:spPr>
              <a:xfrm>
                <a:off x="2853316" y="1495162"/>
                <a:ext cx="74249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Insulator-to-metal transition: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≈340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4D845E-C95D-D6C4-DA0B-A44DC6D57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316" y="1495162"/>
                <a:ext cx="7424980" cy="523220"/>
              </a:xfrm>
              <a:prstGeom prst="rect">
                <a:avLst/>
              </a:prstGeom>
              <a:blipFill>
                <a:blip r:embed="rId6"/>
                <a:stretch>
                  <a:fillRect l="-164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C6AD90F-6F2C-23CF-FDFD-A5C920C9737A}"/>
              </a:ext>
            </a:extLst>
          </p:cNvPr>
          <p:cNvSpPr txBox="1"/>
          <p:nvPr/>
        </p:nvSpPr>
        <p:spPr>
          <a:xfrm>
            <a:off x="2034795" y="5619858"/>
            <a:ext cx="3595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credit: https://phys.org/news/2015-04-insulator-to-metal-transition-vanadium-dioxide.html</a:t>
            </a:r>
          </a:p>
        </p:txBody>
      </p:sp>
    </p:spTree>
    <p:extLst>
      <p:ext uri="{BB962C8B-B14F-4D97-AF65-F5344CB8AC3E}">
        <p14:creationId xmlns:p14="http://schemas.microsoft.com/office/powerpoint/2010/main" val="382907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Thermal Neuristor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D37DB-D324-E51E-10BB-C150413C0742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3BF10C-B644-696D-69FF-CEB33AB41227}"/>
              </a:ext>
            </a:extLst>
          </p:cNvPr>
          <p:cNvGrpSpPr/>
          <p:nvPr/>
        </p:nvGrpSpPr>
        <p:grpSpPr>
          <a:xfrm>
            <a:off x="5371284" y="1134288"/>
            <a:ext cx="4669533" cy="5173787"/>
            <a:chOff x="315687" y="280748"/>
            <a:chExt cx="4669533" cy="51737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F24A750-3F50-959C-1F73-A5F161C6B85E}"/>
                </a:ext>
              </a:extLst>
            </p:cNvPr>
            <p:cNvGrpSpPr/>
            <p:nvPr/>
          </p:nvGrpSpPr>
          <p:grpSpPr>
            <a:xfrm>
              <a:off x="315687" y="280748"/>
              <a:ext cx="4669533" cy="5173787"/>
              <a:chOff x="3125997" y="527371"/>
              <a:chExt cx="4669533" cy="517378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F858F59-E820-FB4D-7FFE-DFEA58C1136A}"/>
                  </a:ext>
                </a:extLst>
              </p:cNvPr>
              <p:cNvGrpSpPr/>
              <p:nvPr/>
            </p:nvGrpSpPr>
            <p:grpSpPr>
              <a:xfrm>
                <a:off x="3125997" y="527371"/>
                <a:ext cx="4669533" cy="5173787"/>
                <a:chOff x="5056397" y="212411"/>
                <a:chExt cx="4669533" cy="517378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349D57F-8469-8BF3-46B6-993305A409B5}"/>
                    </a:ext>
                  </a:extLst>
                </p:cNvPr>
                <p:cNvSpPr/>
                <p:nvPr/>
              </p:nvSpPr>
              <p:spPr>
                <a:xfrm>
                  <a:off x="5056397" y="1891363"/>
                  <a:ext cx="4669533" cy="3170028"/>
                </a:xfrm>
                <a:prstGeom prst="rect">
                  <a:avLst/>
                </a:prstGeom>
                <a:blipFill dpi="0" rotWithShape="1">
                  <a:blip r:embed="rId3">
                    <a:alphaModFix amt="8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softEdge rad="2540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7EB6E53-C168-F9CA-3229-80242422BEF5}"/>
                    </a:ext>
                  </a:extLst>
                </p:cNvPr>
                <p:cNvSpPr txBox="1"/>
                <p:nvPr/>
              </p:nvSpPr>
              <p:spPr>
                <a:xfrm>
                  <a:off x="6523726" y="3462934"/>
                  <a:ext cx="18408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rgbClr val="FF0000"/>
                      </a:solidFill>
                    </a:rPr>
                    <a:t>Heat </a:t>
                  </a:r>
                </a:p>
                <a:p>
                  <a:pPr algn="ctr"/>
                  <a:r>
                    <a:rPr lang="en-US" sz="2800" dirty="0">
                      <a:solidFill>
                        <a:srgbClr val="FF0000"/>
                      </a:solidFill>
                    </a:rPr>
                    <a:t>Spikes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3174730-732B-E9E5-4B24-A3AAFE9DFA72}"/>
                    </a:ext>
                  </a:extLst>
                </p:cNvPr>
                <p:cNvSpPr/>
                <p:nvPr/>
              </p:nvSpPr>
              <p:spPr>
                <a:xfrm>
                  <a:off x="5241656" y="2062254"/>
                  <a:ext cx="1655559" cy="2828247"/>
                </a:xfrm>
                <a:prstGeom prst="rect">
                  <a:avLst/>
                </a:prstGeom>
                <a:blipFill dpi="0" rotWithShape="1">
                  <a:blip r:embed="rId4">
                    <a:alphaModFix amt="8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716F00F-C681-79F2-FCC9-2D6416187152}"/>
                    </a:ext>
                  </a:extLst>
                </p:cNvPr>
                <p:cNvSpPr/>
                <p:nvPr/>
              </p:nvSpPr>
              <p:spPr>
                <a:xfrm>
                  <a:off x="7892105" y="2062254"/>
                  <a:ext cx="1655559" cy="2828247"/>
                </a:xfrm>
                <a:prstGeom prst="rect">
                  <a:avLst/>
                </a:prstGeom>
                <a:blipFill dpi="0" rotWithShape="1">
                  <a:blip r:embed="rId4">
                    <a:alphaModFix amt="8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C49E7F6-C46C-9D62-6CA7-39B68D31B09D}"/>
                    </a:ext>
                  </a:extLst>
                </p:cNvPr>
                <p:cNvGrpSpPr/>
                <p:nvPr/>
              </p:nvGrpSpPr>
              <p:grpSpPr>
                <a:xfrm>
                  <a:off x="8209134" y="1891363"/>
                  <a:ext cx="1186842" cy="3312935"/>
                  <a:chOff x="6885763" y="3548593"/>
                  <a:chExt cx="1186842" cy="3312935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8F3FDF0-48D0-0661-7EB4-2577BA1DA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6732" y="5007888"/>
                    <a:ext cx="68587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F285C79D-F83F-8127-F66A-427FFFC026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6732" y="5233409"/>
                    <a:ext cx="685873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DD262AD-8C3C-EFD6-78F9-2F5077189C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29668" y="5230869"/>
                    <a:ext cx="0" cy="6579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FD61E6E4-6752-A6CC-2446-0AAC7ABE5B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27639" y="4448558"/>
                    <a:ext cx="2029" cy="541549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07F47A0-9D1F-AA16-7974-6F729ABC00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85763" y="4463796"/>
                    <a:ext cx="841876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53295858-083E-ECCE-AB2C-EAE678BA8D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04787" y="5872581"/>
                    <a:ext cx="8228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C00A2ED-7DD0-322C-50EA-88D578E6FA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7603" y="5872581"/>
                    <a:ext cx="0" cy="98894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B9DB0143-4272-9A35-1FE0-5E94C971ACD5}"/>
                      </a:ext>
                    </a:extLst>
                  </p:cNvPr>
                  <p:cNvSpPr txBox="1"/>
                  <p:nvPr/>
                </p:nvSpPr>
                <p:spPr>
                  <a:xfrm>
                    <a:off x="7051786" y="5233410"/>
                    <a:ext cx="22281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2400" dirty="0">
                        <a:latin typeface="Helvetica" pitchFamily="2" charset="0"/>
                      </a:rPr>
                      <a:t>R</a:t>
                    </a:r>
                    <a:endParaRPr lang="en-US" sz="2400" baseline="-50000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91ED80-441B-6404-E881-7B727A70E686}"/>
                      </a:ext>
                    </a:extLst>
                  </p:cNvPr>
                  <p:cNvSpPr txBox="1"/>
                  <p:nvPr/>
                </p:nvSpPr>
                <p:spPr>
                  <a:xfrm>
                    <a:off x="7796691" y="5233409"/>
                    <a:ext cx="222818" cy="3693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2400" dirty="0">
                        <a:latin typeface="Helvetica" pitchFamily="2" charset="0"/>
                      </a:rPr>
                      <a:t>C</a:t>
                    </a:r>
                    <a:endParaRPr lang="en-US" sz="2400" baseline="-50000" dirty="0"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CCCE385B-2592-7280-7816-8445A7C5D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7603" y="3548593"/>
                    <a:ext cx="0" cy="91520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33CE50-5A3E-1139-335C-D74F5C14A1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787" y="4448558"/>
                    <a:ext cx="0" cy="35424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7443DC9-8D8F-863C-1E5F-F99C782CA0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787" y="5509773"/>
                    <a:ext cx="0" cy="37903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D662A56-4397-AAFD-099B-C485FB03263C}"/>
                    </a:ext>
                  </a:extLst>
                </p:cNvPr>
                <p:cNvSpPr txBox="1"/>
                <p:nvPr/>
              </p:nvSpPr>
              <p:spPr>
                <a:xfrm>
                  <a:off x="5228381" y="2309595"/>
                  <a:ext cx="15544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Electrode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9129750-74E8-1560-E74D-6913DCC35D1D}"/>
                    </a:ext>
                  </a:extLst>
                </p:cNvPr>
                <p:cNvSpPr txBox="1"/>
                <p:nvPr/>
              </p:nvSpPr>
              <p:spPr>
                <a:xfrm>
                  <a:off x="5286357" y="3332709"/>
                  <a:ext cx="15544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VO</a:t>
                  </a:r>
                  <a:r>
                    <a: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18A0DF-9C3A-2382-FF65-99AA98D28852}"/>
                    </a:ext>
                  </a:extLst>
                </p:cNvPr>
                <p:cNvSpPr txBox="1"/>
                <p:nvPr/>
              </p:nvSpPr>
              <p:spPr>
                <a:xfrm>
                  <a:off x="5228381" y="4352724"/>
                  <a:ext cx="15544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Electrode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A3C05235-799F-FAE5-E7D2-EFF349B56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676869" y="822712"/>
                  <a:ext cx="1888209" cy="763487"/>
                </a:xfrm>
                <a:prstGeom prst="rect">
                  <a:avLst/>
                </a:prstGeom>
              </p:spPr>
            </p:pic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0BE3BE3-2149-2484-6F0B-E675F60EA8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8717" y="5184971"/>
                  <a:ext cx="68587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F12C737-4175-F199-072A-1BD827E28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239" y="5287350"/>
                  <a:ext cx="46820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65CCE06-2FB3-30E7-E681-94C4A00C7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9520" y="5386198"/>
                  <a:ext cx="24077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C2751AFD-8ED5-BD05-E169-3D2AD90C8D2A}"/>
                    </a:ext>
                  </a:extLst>
                </p:cNvPr>
                <p:cNvSpPr/>
                <p:nvPr/>
              </p:nvSpPr>
              <p:spPr>
                <a:xfrm>
                  <a:off x="8554514" y="473282"/>
                  <a:ext cx="130731" cy="12124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570AB9-DDFE-7307-98A9-95A962BEF6AB}"/>
                    </a:ext>
                  </a:extLst>
                </p:cNvPr>
                <p:cNvSpPr txBox="1"/>
                <p:nvPr/>
              </p:nvSpPr>
              <p:spPr>
                <a:xfrm>
                  <a:off x="8829729" y="1000505"/>
                  <a:ext cx="6091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 err="1">
                      <a:latin typeface="Helvetica" pitchFamily="2" charset="0"/>
                    </a:rPr>
                    <a:t>R</a:t>
                  </a:r>
                  <a:r>
                    <a:rPr lang="en-US" sz="2400" baseline="30000" dirty="0" err="1">
                      <a:latin typeface="Helvetica" pitchFamily="2" charset="0"/>
                    </a:rPr>
                    <a:t>load</a:t>
                  </a:r>
                  <a:endParaRPr lang="en-US" sz="2400" baseline="-25000" dirty="0">
                    <a:latin typeface="Helvetica" pitchFamily="2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1F30473-23E7-A73F-01CC-0DD99E7569D4}"/>
                    </a:ext>
                  </a:extLst>
                </p:cNvPr>
                <p:cNvSpPr txBox="1"/>
                <p:nvPr/>
              </p:nvSpPr>
              <p:spPr>
                <a:xfrm>
                  <a:off x="8740119" y="212411"/>
                  <a:ext cx="3638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V</a:t>
                  </a:r>
                  <a:r>
                    <a:rPr lang="en-US" sz="2400" baseline="30000" dirty="0">
                      <a:latin typeface="Helvetica" pitchFamily="2" charset="0"/>
                    </a:rPr>
                    <a:t>in</a:t>
                  </a:r>
                  <a:endParaRPr lang="en-US" sz="2400" baseline="-25000" dirty="0">
                    <a:latin typeface="Helvetica" pitchFamily="2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EA5867-FC2D-307B-41C3-C5FCF903A203}"/>
                    </a:ext>
                  </a:extLst>
                </p:cNvPr>
                <p:cNvSpPr/>
                <p:nvPr/>
              </p:nvSpPr>
              <p:spPr>
                <a:xfrm>
                  <a:off x="8554331" y="2736156"/>
                  <a:ext cx="130731" cy="12124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5836745-BECF-2ECC-5ABC-339F8838900D}"/>
                    </a:ext>
                  </a:extLst>
                </p:cNvPr>
                <p:cNvSpPr txBox="1"/>
                <p:nvPr/>
              </p:nvSpPr>
              <p:spPr>
                <a:xfrm>
                  <a:off x="8681704" y="2847419"/>
                  <a:ext cx="205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V</a:t>
                  </a:r>
                  <a:endParaRPr lang="en-US" sz="2400" baseline="-25000" dirty="0">
                    <a:latin typeface="Helvetica" pitchFamily="2" charset="0"/>
                  </a:endParaRPr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F2C0191F-E910-62CA-6DD6-CA379E32472C}"/>
                    </a:ext>
                  </a:extLst>
                </p:cNvPr>
                <p:cNvSpPr/>
                <p:nvPr/>
              </p:nvSpPr>
              <p:spPr>
                <a:xfrm rot="18900000">
                  <a:off x="5888414" y="1553828"/>
                  <a:ext cx="2905760" cy="2905760"/>
                </a:xfrm>
                <a:prstGeom prst="arc">
                  <a:avLst/>
                </a:prstGeom>
                <a:ln w="76200">
                  <a:solidFill>
                    <a:srgbClr val="C0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9765A3E-D5FD-83D9-7374-6E7D83D381BC}"/>
                    </a:ext>
                  </a:extLst>
                </p:cNvPr>
                <p:cNvSpPr txBox="1"/>
                <p:nvPr/>
              </p:nvSpPr>
              <p:spPr>
                <a:xfrm>
                  <a:off x="6438120" y="569304"/>
                  <a:ext cx="18408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</a:rPr>
                    <a:t>Thermal Interaction</a:t>
                  </a: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8ECA44-17BF-E2D9-BC4B-9ED75774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45568" y="3138420"/>
                <a:ext cx="936334" cy="734705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B23329-E4B7-4F98-0D37-432B7FE7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216" y="2856065"/>
              <a:ext cx="701603" cy="1423084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7B9BEA-CA79-5520-C45A-9A34DE38F224}"/>
              </a:ext>
            </a:extLst>
          </p:cNvPr>
          <p:cNvGrpSpPr/>
          <p:nvPr/>
        </p:nvGrpSpPr>
        <p:grpSpPr>
          <a:xfrm>
            <a:off x="1362735" y="2098846"/>
            <a:ext cx="3185643" cy="3937213"/>
            <a:chOff x="537015" y="955645"/>
            <a:chExt cx="2405105" cy="297252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70B22F5-BFAC-1D35-1EB6-6D8E0455F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35" t="20144" r="34290" b="27047"/>
            <a:stretch/>
          </p:blipFill>
          <p:spPr>
            <a:xfrm>
              <a:off x="537015" y="955645"/>
              <a:ext cx="2333023" cy="2972527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F867DA-D100-B9F4-E4A9-11E61EF8C114}"/>
                </a:ext>
              </a:extLst>
            </p:cNvPr>
            <p:cNvSpPr/>
            <p:nvPr/>
          </p:nvSpPr>
          <p:spPr>
            <a:xfrm>
              <a:off x="2012722" y="2424202"/>
              <a:ext cx="641985" cy="15621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E2F12C8-4C5D-3B90-5045-F6B1D9CCFA44}"/>
                </a:ext>
              </a:extLst>
            </p:cNvPr>
            <p:cNvSpPr/>
            <p:nvPr/>
          </p:nvSpPr>
          <p:spPr>
            <a:xfrm>
              <a:off x="1994108" y="3286818"/>
              <a:ext cx="637111" cy="1718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4D07F8-9EC3-703E-0264-D804A1CD9A43}"/>
                </a:ext>
              </a:extLst>
            </p:cNvPr>
            <p:cNvSpPr txBox="1"/>
            <p:nvPr/>
          </p:nvSpPr>
          <p:spPr>
            <a:xfrm>
              <a:off x="1628997" y="3428772"/>
              <a:ext cx="1313123" cy="30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" pitchFamily="2" charset="0"/>
                  <a:cs typeface="Times New Roman" panose="02020603050405020304" pitchFamily="18" charset="0"/>
                </a:rPr>
                <a:t>500 nm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76DFD6C-EB6F-54F3-D19F-9BF7CBE6B9C4}"/>
                </a:ext>
              </a:extLst>
            </p:cNvPr>
            <p:cNvSpPr txBox="1"/>
            <p:nvPr/>
          </p:nvSpPr>
          <p:spPr>
            <a:xfrm>
              <a:off x="1818087" y="1349159"/>
              <a:ext cx="989155" cy="34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  <a:cs typeface="Times New Roman" panose="02020603050405020304" pitchFamily="18" charset="0"/>
                </a:rPr>
                <a:t>Ti/Au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3CA503-6688-0E43-E4BC-2C09F780EE5E}"/>
                </a:ext>
              </a:extLst>
            </p:cNvPr>
            <p:cNvSpPr txBox="1"/>
            <p:nvPr/>
          </p:nvSpPr>
          <p:spPr>
            <a:xfrm>
              <a:off x="1845714" y="2524090"/>
              <a:ext cx="989155" cy="34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Helvetica" pitchFamily="2" charset="0"/>
                  <a:cs typeface="Times New Roman" panose="02020603050405020304" pitchFamily="18" charset="0"/>
                </a:rPr>
                <a:t>VO</a:t>
              </a:r>
              <a:r>
                <a:rPr lang="en-US" sz="2400" b="1" baseline="-25000" dirty="0">
                  <a:solidFill>
                    <a:schemeClr val="bg1"/>
                  </a:solidFill>
                  <a:latin typeface="Helvetica" pitchFamily="2" charset="0"/>
                  <a:cs typeface="Times New Roman" panose="02020603050405020304" pitchFamily="18" charset="0"/>
                </a:rPr>
                <a:t>2</a:t>
              </a:r>
              <a:endParaRPr lang="en-US" sz="2000" b="1" baseline="-25000" dirty="0">
                <a:solidFill>
                  <a:schemeClr val="bg1"/>
                </a:solidFill>
                <a:latin typeface="Helvetica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4388A7-995E-4ABD-A1AC-B250F4464514}"/>
              </a:ext>
            </a:extLst>
          </p:cNvPr>
          <p:cNvSpPr txBox="1"/>
          <p:nvPr/>
        </p:nvSpPr>
        <p:spPr>
          <a:xfrm>
            <a:off x="1524000" y="6029537"/>
            <a:ext cx="2845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Substrate: Al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0D066A-B5AC-1556-B353-73358C7793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06" y="2393650"/>
            <a:ext cx="4471720" cy="323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892E3-E59F-BC5D-700A-2A37D29EDB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43" y="2393650"/>
            <a:ext cx="4470648" cy="3234645"/>
          </a:xfrm>
          <a:prstGeom prst="rect">
            <a:avLst/>
          </a:prstGeom>
        </p:spPr>
      </p:pic>
      <p:sp>
        <p:nvSpPr>
          <p:cNvPr id="8" name="文本框 29">
            <a:extLst>
              <a:ext uri="{FF2B5EF4-FFF2-40B4-BE49-F238E27FC236}">
                <a16:creationId xmlns:a16="http://schemas.microsoft.com/office/drawing/2014/main" id="{B99E9444-CB9F-504D-4A83-1F9EF76EE140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Single Neuristor Characteristics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9" name="直接连接符 31">
            <a:extLst>
              <a:ext uri="{FF2B5EF4-FFF2-40B4-BE49-F238E27FC236}">
                <a16:creationId xmlns:a16="http://schemas.microsoft.com/office/drawing/2014/main" id="{765BFD5A-5266-3F1E-98FC-D106185A67CE}"/>
              </a:ext>
            </a:extLst>
          </p:cNvPr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40">
            <a:extLst>
              <a:ext uri="{FF2B5EF4-FFF2-40B4-BE49-F238E27FC236}">
                <a16:creationId xmlns:a16="http://schemas.microsoft.com/office/drawing/2014/main" id="{D702996F-904A-F273-A9E8-09960A372ABF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41">
            <a:extLst>
              <a:ext uri="{FF2B5EF4-FFF2-40B4-BE49-F238E27FC236}">
                <a16:creationId xmlns:a16="http://schemas.microsoft.com/office/drawing/2014/main" id="{18D56B94-284C-7C32-0809-3A2469244450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42">
            <a:extLst>
              <a:ext uri="{FF2B5EF4-FFF2-40B4-BE49-F238E27FC236}">
                <a16:creationId xmlns:a16="http://schemas.microsoft.com/office/drawing/2014/main" id="{81FA36B1-BC06-1AA8-E09A-E38A7299DB52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43">
            <a:extLst>
              <a:ext uri="{FF2B5EF4-FFF2-40B4-BE49-F238E27FC236}">
                <a16:creationId xmlns:a16="http://schemas.microsoft.com/office/drawing/2014/main" id="{E4FEE996-A783-4A92-FCB9-CA22757AFCCE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DAAC-9037-F5E9-F0B5-E677201B523D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289100-C7C9-4A24-8115-D48F752B8161}"/>
              </a:ext>
            </a:extLst>
          </p:cNvPr>
          <p:cNvGrpSpPr/>
          <p:nvPr/>
        </p:nvGrpSpPr>
        <p:grpSpPr>
          <a:xfrm>
            <a:off x="657459" y="1358203"/>
            <a:ext cx="1674738" cy="5173787"/>
            <a:chOff x="8187813" y="1134288"/>
            <a:chExt cx="1674738" cy="51737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5661EC-9D47-D785-9AAB-EAE14586E4D7}"/>
                </a:ext>
              </a:extLst>
            </p:cNvPr>
            <p:cNvSpPr/>
            <p:nvPr/>
          </p:nvSpPr>
          <p:spPr>
            <a:xfrm>
              <a:off x="8206992" y="2984131"/>
              <a:ext cx="1655559" cy="2828247"/>
            </a:xfrm>
            <a:prstGeom prst="rect">
              <a:avLst/>
            </a:prstGeom>
            <a:blipFill dpi="0" rotWithShape="1">
              <a:blip r:embed="rId4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F4E229-676A-DA8F-AAF7-A70855564406}"/>
                </a:ext>
              </a:extLst>
            </p:cNvPr>
            <p:cNvGrpSpPr/>
            <p:nvPr/>
          </p:nvGrpSpPr>
          <p:grpSpPr>
            <a:xfrm>
              <a:off x="8524021" y="2813240"/>
              <a:ext cx="1186842" cy="3312935"/>
              <a:chOff x="6885763" y="3548593"/>
              <a:chExt cx="1186842" cy="331293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D5A2EC9-8CC0-034F-E96D-4183ACD67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007888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B50E666-903E-1A1D-0CD1-D6A7B7D08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6732" y="5233409"/>
                <a:ext cx="6858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43CD7B-047C-B464-B407-2DA31B943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9668" y="5230869"/>
                <a:ext cx="0" cy="6579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F7F6C6-DFDE-E8D9-2CBF-A1082FCC6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639" y="4448558"/>
                <a:ext cx="2029" cy="5415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E841FA-2F73-427B-94E0-44662FB70D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763" y="4463796"/>
                <a:ext cx="841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8677286-5B3B-C79D-3629-E77B8DD4D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787" y="5872581"/>
                <a:ext cx="8228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5F05B22-EEE1-F72B-EDD8-C055E8E8C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5872581"/>
                <a:ext cx="0" cy="98894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4F58F4-B1ED-DF94-EAED-C136B815071F}"/>
                  </a:ext>
                </a:extLst>
              </p:cNvPr>
              <p:cNvSpPr txBox="1"/>
              <p:nvPr/>
            </p:nvSpPr>
            <p:spPr>
              <a:xfrm>
                <a:off x="7051786" y="5233410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R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D87C79-60F8-1ED7-4606-A2CFABE29408}"/>
                  </a:ext>
                </a:extLst>
              </p:cNvPr>
              <p:cNvSpPr txBox="1"/>
              <p:nvPr/>
            </p:nvSpPr>
            <p:spPr>
              <a:xfrm>
                <a:off x="7796691" y="5233409"/>
                <a:ext cx="222818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C</a:t>
                </a:r>
                <a:endParaRPr lang="en-US" sz="2400" baseline="-50000" dirty="0">
                  <a:latin typeface="Helvetica" pitchFamily="2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FB17597-5BFB-9D48-1C86-156048533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7603" y="3548593"/>
                <a:ext cx="0" cy="9152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4BDCA29-DF78-F761-BC7B-9E56BAE0A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4448558"/>
                <a:ext cx="0" cy="3542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8CE8C71-6C70-5A86-CE64-9D13BB6A6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87" y="5509773"/>
                <a:ext cx="0" cy="379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5C73D5D-9872-7A5F-ECDB-9C9714EC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991756" y="1744589"/>
              <a:ext cx="1888209" cy="763487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DD8FF1-88F6-572A-41F1-C767E0EEDBF8}"/>
                </a:ext>
              </a:extLst>
            </p:cNvPr>
            <p:cNvCxnSpPr>
              <a:cxnSpLocks/>
            </p:cNvCxnSpPr>
            <p:nvPr/>
          </p:nvCxnSpPr>
          <p:spPr>
            <a:xfrm>
              <a:off x="8583604" y="6106848"/>
              <a:ext cx="6858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FADBA2-600F-8A85-6311-2B2BD2439912}"/>
                </a:ext>
              </a:extLst>
            </p:cNvPr>
            <p:cNvCxnSpPr>
              <a:cxnSpLocks/>
            </p:cNvCxnSpPr>
            <p:nvPr/>
          </p:nvCxnSpPr>
          <p:spPr>
            <a:xfrm>
              <a:off x="8698126" y="6209227"/>
              <a:ext cx="4682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22B0D-FA2B-3053-7DF9-591DA663293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407" y="6308075"/>
              <a:ext cx="2407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7A37ED-A4DF-F6B4-878C-AC377076EDB2}"/>
                </a:ext>
              </a:extLst>
            </p:cNvPr>
            <p:cNvSpPr/>
            <p:nvPr/>
          </p:nvSpPr>
          <p:spPr>
            <a:xfrm>
              <a:off x="8869401" y="1395159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97C1EF-AF28-E882-4C53-4B42684F126B}"/>
                </a:ext>
              </a:extLst>
            </p:cNvPr>
            <p:cNvSpPr txBox="1"/>
            <p:nvPr/>
          </p:nvSpPr>
          <p:spPr>
            <a:xfrm>
              <a:off x="9144616" y="1922382"/>
              <a:ext cx="60914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 err="1">
                  <a:latin typeface="Helvetica" pitchFamily="2" charset="0"/>
                </a:rPr>
                <a:t>R</a:t>
              </a:r>
              <a:r>
                <a:rPr lang="en-US" sz="2400" baseline="30000" dirty="0" err="1">
                  <a:latin typeface="Helvetica" pitchFamily="2" charset="0"/>
                </a:rPr>
                <a:t>load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F96842-D2C5-2166-E831-06E28E288DD1}"/>
                </a:ext>
              </a:extLst>
            </p:cNvPr>
            <p:cNvSpPr txBox="1"/>
            <p:nvPr/>
          </p:nvSpPr>
          <p:spPr>
            <a:xfrm>
              <a:off x="9055006" y="1134288"/>
              <a:ext cx="36388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r>
                <a:rPr lang="en-US" sz="2400" baseline="30000" dirty="0">
                  <a:latin typeface="Helvetica" pitchFamily="2" charset="0"/>
                </a:rPr>
                <a:t>in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A3388A-2176-A08E-C2DB-11289DEDFAEA}"/>
                </a:ext>
              </a:extLst>
            </p:cNvPr>
            <p:cNvSpPr/>
            <p:nvPr/>
          </p:nvSpPr>
          <p:spPr>
            <a:xfrm>
              <a:off x="8869218" y="3658033"/>
              <a:ext cx="130731" cy="1212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F5716E-DAB7-EC19-39CE-4ECAD0630450}"/>
                </a:ext>
              </a:extLst>
            </p:cNvPr>
            <p:cNvSpPr txBox="1"/>
            <p:nvPr/>
          </p:nvSpPr>
          <p:spPr>
            <a:xfrm>
              <a:off x="8996591" y="3769296"/>
              <a:ext cx="205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V</a:t>
              </a:r>
              <a:endParaRPr lang="en-US" sz="2400" baseline="-25000" dirty="0">
                <a:latin typeface="Helvetica" pitchFamily="2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32E56D1-FC38-DE7C-683F-5F21F7B3B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813" y="3709605"/>
              <a:ext cx="701603" cy="1423084"/>
            </a:xfrm>
            <a:prstGeom prst="rect">
              <a:avLst/>
            </a:prstGeom>
          </p:spPr>
        </p:pic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9F999123-91CA-28DC-5817-B57F8834AC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7323" t="7646" r="1460" b="57726"/>
          <a:stretch/>
        </p:blipFill>
        <p:spPr>
          <a:xfrm>
            <a:off x="9879720" y="2635015"/>
            <a:ext cx="1727947" cy="10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860BE-88D5-EA38-CBB2-491A138DA836}"/>
              </a:ext>
            </a:extLst>
          </p:cNvPr>
          <p:cNvSpPr txBox="1"/>
          <p:nvPr/>
        </p:nvSpPr>
        <p:spPr>
          <a:xfrm>
            <a:off x="6227141" y="6396335"/>
            <a:ext cx="597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E., Zhang, Y. H., Di Ventra, M., &amp; Schuller, I. K. (2023). Reconfigurable cascaded thermal neuristors for neuromorphic computing.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Advanced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2306818.</a:t>
            </a:r>
            <a:endParaRPr lang="en-US" sz="1200" dirty="0"/>
          </a:p>
        </p:txBody>
      </p:sp>
      <p:sp>
        <p:nvSpPr>
          <p:cNvPr id="2" name="文本框 29">
            <a:extLst>
              <a:ext uri="{FF2B5EF4-FFF2-40B4-BE49-F238E27FC236}">
                <a16:creationId xmlns:a16="http://schemas.microsoft.com/office/drawing/2014/main" id="{F0363404-DFDB-67E8-772B-141DB70AC91E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Single Neuristor Characteristics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4" name="直接连接符 31">
            <a:extLst>
              <a:ext uri="{FF2B5EF4-FFF2-40B4-BE49-F238E27FC236}">
                <a16:creationId xmlns:a16="http://schemas.microsoft.com/office/drawing/2014/main" id="{B2545911-D30C-58CC-AD59-7FEF744864F8}"/>
              </a:ext>
            </a:extLst>
          </p:cNvPr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0">
            <a:extLst>
              <a:ext uri="{FF2B5EF4-FFF2-40B4-BE49-F238E27FC236}">
                <a16:creationId xmlns:a16="http://schemas.microsoft.com/office/drawing/2014/main" id="{AF79D63D-9FFC-6F0F-DADC-7538BC28419A}"/>
              </a:ext>
            </a:extLst>
          </p:cNvPr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41">
            <a:extLst>
              <a:ext uri="{FF2B5EF4-FFF2-40B4-BE49-F238E27FC236}">
                <a16:creationId xmlns:a16="http://schemas.microsoft.com/office/drawing/2014/main" id="{BA5CF5DF-E137-FFF9-A44C-C5DFE59F3C87}"/>
              </a:ext>
            </a:extLst>
          </p:cNvPr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42">
            <a:extLst>
              <a:ext uri="{FF2B5EF4-FFF2-40B4-BE49-F238E27FC236}">
                <a16:creationId xmlns:a16="http://schemas.microsoft.com/office/drawing/2014/main" id="{E40BDD13-FC73-10F4-DC77-52F744A7B694}"/>
              </a:ext>
            </a:extLst>
          </p:cNvPr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43">
            <a:extLst>
              <a:ext uri="{FF2B5EF4-FFF2-40B4-BE49-F238E27FC236}">
                <a16:creationId xmlns:a16="http://schemas.microsoft.com/office/drawing/2014/main" id="{745400CD-6DE3-0448-87F0-9308EE93EC4F}"/>
              </a:ext>
            </a:extLst>
          </p:cNvPr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A4559-E432-15A2-BC3A-4C29CCDFD267}"/>
              </a:ext>
            </a:extLst>
          </p:cNvPr>
          <p:cNvGrpSpPr/>
          <p:nvPr/>
        </p:nvGrpSpPr>
        <p:grpSpPr>
          <a:xfrm>
            <a:off x="0" y="1327912"/>
            <a:ext cx="7812312" cy="5068423"/>
            <a:chOff x="5559640" y="7220048"/>
            <a:chExt cx="8405130" cy="545302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46C7260-3B40-F765-62F6-A32B7E3A5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8195"/>
            <a:stretch/>
          </p:blipFill>
          <p:spPr>
            <a:xfrm>
              <a:off x="6102711" y="11004256"/>
              <a:ext cx="3228975" cy="86860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83AAF41-7F17-315B-473A-24E1B61EE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05315" y="7743269"/>
              <a:ext cx="3019425" cy="88582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BA77E38-CF15-3CB9-A465-125F72B0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05315" y="8577048"/>
              <a:ext cx="3019425" cy="88582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EC6806D-F02E-79CE-65C6-87444E10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05315" y="9377303"/>
              <a:ext cx="3019425" cy="885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E67D930-2257-C5A1-CDD0-9151510A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05315" y="10204001"/>
              <a:ext cx="3019425" cy="88582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5F29321-5A86-EF99-D732-D0F0AD5D6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28374"/>
            <a:stretch/>
          </p:blipFill>
          <p:spPr>
            <a:xfrm>
              <a:off x="10432052" y="11006420"/>
              <a:ext cx="3228975" cy="866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125DB58-7921-0E92-45D3-A9B7A741A09F}"/>
                    </a:ext>
                  </a:extLst>
                </p:cNvPr>
                <p:cNvSpPr txBox="1"/>
                <p:nvPr/>
              </p:nvSpPr>
              <p:spPr>
                <a:xfrm>
                  <a:off x="10266474" y="12110153"/>
                  <a:ext cx="3560129" cy="562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(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s)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D1D9BB4-CE92-171A-4DD0-9B957F869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474" y="12110153"/>
                  <a:ext cx="3560129" cy="562923"/>
                </a:xfrm>
                <a:prstGeom prst="rect">
                  <a:avLst/>
                </a:prstGeom>
                <a:blipFill>
                  <a:blip r:embed="rId21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9713DF8-0244-6E1C-39AD-BF707B20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63944" y="9377303"/>
              <a:ext cx="3019425" cy="8858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560A18B-32DB-DF1D-E8B7-08F5F00A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63944" y="10204000"/>
              <a:ext cx="3019425" cy="8858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9E87517-A6AB-CCB1-AC9E-9EA6A3E85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63944" y="7743268"/>
              <a:ext cx="3019425" cy="8858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DDC1177-EC8B-7597-F268-8951AC11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163944" y="8577047"/>
              <a:ext cx="3019425" cy="8858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C9F3E22-E9BA-CE37-5EE6-B87C8ACDEDC3}"/>
                    </a:ext>
                  </a:extLst>
                </p:cNvPr>
                <p:cNvSpPr txBox="1"/>
                <p:nvPr/>
              </p:nvSpPr>
              <p:spPr>
                <a:xfrm>
                  <a:off x="5893591" y="12110153"/>
                  <a:ext cx="3560129" cy="562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(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s)</a:t>
                  </a: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C4772F9-CD7F-1246-BC23-065E6EF0A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91" y="12110153"/>
                  <a:ext cx="3560129" cy="562923"/>
                </a:xfrm>
                <a:prstGeom prst="rect">
                  <a:avLst/>
                </a:prstGeom>
                <a:blipFill>
                  <a:blip r:embed="rId30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FFD00A-C5FC-BD1C-8F2F-73AF7FC04C8E}"/>
                </a:ext>
              </a:extLst>
            </p:cNvPr>
            <p:cNvSpPr txBox="1"/>
            <p:nvPr/>
          </p:nvSpPr>
          <p:spPr>
            <a:xfrm rot="16200000">
              <a:off x="4061037" y="9538464"/>
              <a:ext cx="3560129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Current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514F5-60C9-8184-E02B-ECD8CE1129E6}"/>
                </a:ext>
              </a:extLst>
            </p:cNvPr>
            <p:cNvSpPr txBox="1"/>
            <p:nvPr/>
          </p:nvSpPr>
          <p:spPr>
            <a:xfrm>
              <a:off x="5893591" y="7220048"/>
              <a:ext cx="3560129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FC8AF-6AD6-4FBA-EFF1-56AACDE883E6}"/>
                </a:ext>
              </a:extLst>
            </p:cNvPr>
            <p:cNvSpPr txBox="1"/>
            <p:nvPr/>
          </p:nvSpPr>
          <p:spPr>
            <a:xfrm>
              <a:off x="10234962" y="7220048"/>
              <a:ext cx="3560129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Simulation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00E3C-F7FF-5012-7C0F-6D308D7A5E54}"/>
                </a:ext>
              </a:extLst>
            </p:cNvPr>
            <p:cNvSpPr txBox="1"/>
            <p:nvPr/>
          </p:nvSpPr>
          <p:spPr>
            <a:xfrm>
              <a:off x="9012381" y="7941332"/>
              <a:ext cx="1556303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=9V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6F81B9-126D-8851-B931-E6A0125A3CD9}"/>
                </a:ext>
              </a:extLst>
            </p:cNvPr>
            <p:cNvSpPr txBox="1"/>
            <p:nvPr/>
          </p:nvSpPr>
          <p:spPr>
            <a:xfrm>
              <a:off x="9012381" y="8777129"/>
              <a:ext cx="1556303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11V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083767-FF94-096D-0619-D3577F0EEC59}"/>
                </a:ext>
              </a:extLst>
            </p:cNvPr>
            <p:cNvSpPr txBox="1"/>
            <p:nvPr/>
          </p:nvSpPr>
          <p:spPr>
            <a:xfrm>
              <a:off x="9012381" y="9575367"/>
              <a:ext cx="1556303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13V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D83104-EC45-7C41-97EC-6559F3C6C9B6}"/>
                </a:ext>
              </a:extLst>
            </p:cNvPr>
            <p:cNvSpPr txBox="1"/>
            <p:nvPr/>
          </p:nvSpPr>
          <p:spPr>
            <a:xfrm>
              <a:off x="9012381" y="10404082"/>
              <a:ext cx="1556303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15V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D92F74-7BE1-F365-F280-6B81A0F781CD}"/>
                </a:ext>
              </a:extLst>
            </p:cNvPr>
            <p:cNvSpPr txBox="1"/>
            <p:nvPr/>
          </p:nvSpPr>
          <p:spPr>
            <a:xfrm>
              <a:off x="9012381" y="11202320"/>
              <a:ext cx="1556303" cy="56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17V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68EE32-95ED-7B30-85FA-C2C781844F1C}"/>
                </a:ext>
              </a:extLst>
            </p:cNvPr>
            <p:cNvSpPr txBox="1"/>
            <p:nvPr/>
          </p:nvSpPr>
          <p:spPr>
            <a:xfrm>
              <a:off x="574094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C2F2DA-4702-D13C-9952-FB800ED2961B}"/>
                </a:ext>
              </a:extLst>
            </p:cNvPr>
            <p:cNvSpPr txBox="1"/>
            <p:nvPr/>
          </p:nvSpPr>
          <p:spPr>
            <a:xfrm>
              <a:off x="6680135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384FCC-90D4-F610-C307-CA7B8DA4FB3E}"/>
                </a:ext>
              </a:extLst>
            </p:cNvPr>
            <p:cNvSpPr txBox="1"/>
            <p:nvPr/>
          </p:nvSpPr>
          <p:spPr>
            <a:xfrm>
              <a:off x="7624673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CE04C-BA8A-C55D-C603-8D10492FC663}"/>
                </a:ext>
              </a:extLst>
            </p:cNvPr>
            <p:cNvSpPr txBox="1"/>
            <p:nvPr/>
          </p:nvSpPr>
          <p:spPr>
            <a:xfrm>
              <a:off x="857397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01D07B-CA19-B327-EFF2-9C319D0A0AD6}"/>
                </a:ext>
              </a:extLst>
            </p:cNvPr>
            <p:cNvSpPr txBox="1"/>
            <p:nvPr/>
          </p:nvSpPr>
          <p:spPr>
            <a:xfrm>
              <a:off x="10074258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A30BCB-D4BA-BA14-FF81-17400EAB2C8B}"/>
                </a:ext>
              </a:extLst>
            </p:cNvPr>
            <p:cNvSpPr txBox="1"/>
            <p:nvPr/>
          </p:nvSpPr>
          <p:spPr>
            <a:xfrm>
              <a:off x="11013451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478DB1-255F-8A79-49A3-0CE26F07DC60}"/>
                </a:ext>
              </a:extLst>
            </p:cNvPr>
            <p:cNvSpPr txBox="1"/>
            <p:nvPr/>
          </p:nvSpPr>
          <p:spPr>
            <a:xfrm>
              <a:off x="11957989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E9736C-7FAD-D03E-0ED2-1E1E092D12F4}"/>
                </a:ext>
              </a:extLst>
            </p:cNvPr>
            <p:cNvSpPr txBox="1"/>
            <p:nvPr/>
          </p:nvSpPr>
          <p:spPr>
            <a:xfrm>
              <a:off x="12907288" y="11755127"/>
              <a:ext cx="1057482" cy="4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6E687658-3FA6-8BED-E69D-710C99CD4EC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4413" y="2445373"/>
            <a:ext cx="42481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11691</TotalTime>
  <Words>1366</Words>
  <Application>Microsoft Office PowerPoint</Application>
  <PresentationFormat>Widescreen</PresentationFormat>
  <Paragraphs>240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Microsoft YaHei</vt:lpstr>
      <vt:lpstr>Arial</vt:lpstr>
      <vt:lpstr>Calibri</vt:lpstr>
      <vt:lpstr>Calibri Light</vt:lpstr>
      <vt:lpstr>Cambria Math</vt:lpstr>
      <vt:lpstr>Helvetica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Yuanhang Zhang</dc:creator>
  <cp:lastModifiedBy>Yuanhang Zhang</cp:lastModifiedBy>
  <cp:revision>587</cp:revision>
  <dcterms:created xsi:type="dcterms:W3CDTF">2017-04-26T08:43:00Z</dcterms:created>
  <dcterms:modified xsi:type="dcterms:W3CDTF">2023-12-27T13:59:01Z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